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1"/>
  </p:sldMasterIdLst>
  <p:notesMasterIdLst>
    <p:notesMasterId r:id="rId53"/>
  </p:notesMasterIdLst>
  <p:sldIdLst>
    <p:sldId id="256" r:id="rId2"/>
    <p:sldId id="259" r:id="rId3"/>
    <p:sldId id="257" r:id="rId4"/>
    <p:sldId id="274" r:id="rId5"/>
    <p:sldId id="276" r:id="rId6"/>
    <p:sldId id="328" r:id="rId7"/>
    <p:sldId id="329" r:id="rId8"/>
    <p:sldId id="277" r:id="rId9"/>
    <p:sldId id="278" r:id="rId10"/>
    <p:sldId id="299" r:id="rId11"/>
    <p:sldId id="260" r:id="rId12"/>
    <p:sldId id="330" r:id="rId13"/>
    <p:sldId id="281" r:id="rId14"/>
    <p:sldId id="300" r:id="rId15"/>
    <p:sldId id="280" r:id="rId16"/>
    <p:sldId id="284" r:id="rId17"/>
    <p:sldId id="262" r:id="rId18"/>
    <p:sldId id="261" r:id="rId19"/>
    <p:sldId id="311" r:id="rId20"/>
    <p:sldId id="314" r:id="rId21"/>
    <p:sldId id="336" r:id="rId22"/>
    <p:sldId id="331" r:id="rId23"/>
    <p:sldId id="333" r:id="rId24"/>
    <p:sldId id="332" r:id="rId25"/>
    <p:sldId id="334" r:id="rId26"/>
    <p:sldId id="324" r:id="rId27"/>
    <p:sldId id="323" r:id="rId28"/>
    <p:sldId id="308" r:id="rId29"/>
    <p:sldId id="289" r:id="rId30"/>
    <p:sldId id="290" r:id="rId31"/>
    <p:sldId id="303" r:id="rId32"/>
    <p:sldId id="312" r:id="rId33"/>
    <p:sldId id="291" r:id="rId34"/>
    <p:sldId id="304" r:id="rId35"/>
    <p:sldId id="322" r:id="rId36"/>
    <p:sldId id="337" r:id="rId37"/>
    <p:sldId id="310" r:id="rId38"/>
    <p:sldId id="301" r:id="rId39"/>
    <p:sldId id="309" r:id="rId40"/>
    <p:sldId id="272" r:id="rId41"/>
    <p:sldId id="293" r:id="rId42"/>
    <p:sldId id="317" r:id="rId43"/>
    <p:sldId id="294" r:id="rId44"/>
    <p:sldId id="335" r:id="rId45"/>
    <p:sldId id="320" r:id="rId46"/>
    <p:sldId id="319" r:id="rId47"/>
    <p:sldId id="316" r:id="rId48"/>
    <p:sldId id="273" r:id="rId49"/>
    <p:sldId id="321" r:id="rId50"/>
    <p:sldId id="325" r:id="rId51"/>
    <p:sldId id="32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3E65F5B-15C1-40E8-BAA8-3C794778CD20}">
          <p14:sldIdLst>
            <p14:sldId id="256"/>
          </p14:sldIdLst>
        </p14:section>
        <p14:section name="Core Concepts" id="{04745654-AD5F-4755-9245-C59CF0FC51B6}">
          <p14:sldIdLst>
            <p14:sldId id="259"/>
            <p14:sldId id="257"/>
            <p14:sldId id="274"/>
            <p14:sldId id="276"/>
            <p14:sldId id="328"/>
            <p14:sldId id="329"/>
            <p14:sldId id="277"/>
            <p14:sldId id="278"/>
            <p14:sldId id="299"/>
            <p14:sldId id="260"/>
            <p14:sldId id="330"/>
            <p14:sldId id="281"/>
            <p14:sldId id="300"/>
            <p14:sldId id="280"/>
            <p14:sldId id="284"/>
          </p14:sldIdLst>
        </p14:section>
        <p14:section name="Understanding GraphQL" id="{B18817FA-5199-4F0D-A8EC-DDD0EE9EE8F4}">
          <p14:sldIdLst>
            <p14:sldId id="262"/>
            <p14:sldId id="261"/>
            <p14:sldId id="311"/>
            <p14:sldId id="314"/>
            <p14:sldId id="336"/>
            <p14:sldId id="331"/>
            <p14:sldId id="333"/>
            <p14:sldId id="332"/>
            <p14:sldId id="334"/>
            <p14:sldId id="324"/>
            <p14:sldId id="323"/>
            <p14:sldId id="308"/>
            <p14:sldId id="289"/>
            <p14:sldId id="290"/>
            <p14:sldId id="303"/>
            <p14:sldId id="312"/>
            <p14:sldId id="291"/>
            <p14:sldId id="304"/>
            <p14:sldId id="322"/>
            <p14:sldId id="337"/>
            <p14:sldId id="310"/>
            <p14:sldId id="301"/>
            <p14:sldId id="309"/>
          </p14:sldIdLst>
        </p14:section>
        <p14:section name="Interactive GraphQL Activity" id="{9F1C1746-CFA6-417E-8E52-12EB06538D05}">
          <p14:sldIdLst>
            <p14:sldId id="272"/>
            <p14:sldId id="293"/>
            <p14:sldId id="317"/>
            <p14:sldId id="294"/>
            <p14:sldId id="335"/>
            <p14:sldId id="320"/>
            <p14:sldId id="319"/>
            <p14:sldId id="316"/>
          </p14:sldIdLst>
        </p14:section>
        <p14:section name="Closing Remarks" id="{3A3D4037-83AD-4EA7-B5EE-5F48706BF761}">
          <p14:sldIdLst>
            <p14:sldId id="273"/>
            <p14:sldId id="321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38897-9B7F-4A47-861D-CD54CC6458ED}" v="5" dt="2024-04-14T15:51:38.819"/>
    <p1510:client id="{26E73B45-D292-4428-A99C-BF487AB4EED7}" v="14" dt="2024-04-16T02:01:35.566"/>
    <p1510:client id="{92BDF497-2A02-4A7F-9574-FF6732EC9909}" v="47" dt="2024-04-15T12:53:47.065"/>
    <p1510:client id="{BE7E2DBC-AED2-4171-88B8-4156D5C1C4E2}" v="32" dt="2024-04-15T05:57:34.191"/>
    <p1510:client id="{EFA2F614-304D-489F-84A3-881B6620DDE2}" v="46" dt="2024-04-15T23:07:07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5B764-561B-4002-A553-8FBD975E16BF}" type="datetimeFigureOut"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7B619-A693-495B-B129-07D2491FFF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Developed by Meta, formerly known as Facebook, in 2012, </a:t>
            </a:r>
            <a:r>
              <a:rPr lang="en-US" err="1"/>
              <a:t>GraphQL</a:t>
            </a:r>
            <a:r>
              <a:rPr lang="en-US" dirty="0"/>
              <a:t> represents a significant evolution in how we interact with APIs. </a:t>
            </a:r>
          </a:p>
          <a:p>
            <a:r>
              <a:rPr lang="en-US" dirty="0"/>
              <a:t>It was designed from the ground up to address the challenges and limitations we frequently encountered with REST APIs.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Addressing REST API Limitations:</a:t>
            </a:r>
            <a:r>
              <a:rPr lang="en-US" dirty="0"/>
              <a:t> </a:t>
            </a:r>
          </a:p>
          <a:p>
            <a:r>
              <a:rPr lang="en-US" dirty="0"/>
              <a:t>One of the main issues with REST was inefficiency in mobile environments, because of hardware limitations. </a:t>
            </a: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b="1" dirty="0"/>
              <a:t>Motivation Behind the Design:</a:t>
            </a:r>
            <a:r>
              <a:rPr lang="en-US" dirty="0"/>
              <a:t> </a:t>
            </a:r>
          </a:p>
          <a:p>
            <a:r>
              <a:rPr lang="en-US" dirty="0"/>
              <a:t>The driving force behind developing </a:t>
            </a:r>
            <a:r>
              <a:rPr lang="en-US" dirty="0" err="1"/>
              <a:t>GraphQL</a:t>
            </a:r>
            <a:r>
              <a:rPr lang="en-US" dirty="0"/>
              <a:t> was the desire for more control over retrieving data. </a:t>
            </a:r>
            <a:endParaRPr lang="en-US" dirty="0">
              <a:cs typeface="Calibri"/>
            </a:endParaRPr>
          </a:p>
          <a:p>
            <a:r>
              <a:rPr lang="en-US" dirty="0"/>
              <a:t>This need for precise data retrieval is especially crucial </a:t>
            </a:r>
          </a:p>
          <a:p>
            <a:r>
              <a:rPr lang="en-US" dirty="0"/>
              <a:t>in applications that require high responsiveness and minimal data usage.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Public Release and Impact:</a:t>
            </a:r>
            <a:r>
              <a:rPr lang="en-US" dirty="0"/>
              <a:t> </a:t>
            </a:r>
          </a:p>
          <a:p>
            <a:r>
              <a:rPr lang="en-US" dirty="0"/>
              <a:t>After several years of internal use and refinement, Meta publicly released </a:t>
            </a:r>
            <a:r>
              <a:rPr lang="en-US" err="1"/>
              <a:t>GraphQL</a:t>
            </a:r>
            <a:r>
              <a:rPr lang="en-US" dirty="0"/>
              <a:t> in 2015. </a:t>
            </a:r>
          </a:p>
          <a:p>
            <a:r>
              <a:rPr lang="en-US" dirty="0"/>
              <a:t>This not only demonstrated its proven effectiveness but also opened the door for other organizations to explore and adopt this technology,</a:t>
            </a:r>
            <a:endParaRPr lang="en-US" dirty="0">
              <a:cs typeface="Calibri"/>
            </a:endParaRPr>
          </a:p>
          <a:p>
            <a:r>
              <a:rPr lang="en-US" dirty="0"/>
              <a:t> significantly enriching the developer community's capabilities.</a:t>
            </a:r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4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Performance Optimizations:</a:t>
            </a:r>
            <a:r>
              <a:rPr lang="en-US" dirty="0"/>
              <a:t> </a:t>
            </a:r>
            <a:endParaRPr lang="en-US"/>
          </a:p>
          <a:p>
            <a:r>
              <a:rPr lang="en-US" dirty="0" err="1"/>
              <a:t>GraphQL</a:t>
            </a:r>
            <a:r>
              <a:rPr lang="en-US" dirty="0"/>
              <a:t> significantly transforms application performance through its sophisticated approach to handling requests,</a:t>
            </a:r>
            <a:endParaRPr lang="en-US" dirty="0">
              <a:cs typeface="Calibri"/>
            </a:endParaRPr>
          </a:p>
          <a:p>
            <a:r>
              <a:rPr lang="en-US" dirty="0"/>
              <a:t>employing comprehensive caching mechanisms, and optimizing queries.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/>
              <a:t>Advanced Request Handling:</a:t>
            </a:r>
            <a:r>
              <a:rPr lang="en-US" dirty="0"/>
              <a:t> </a:t>
            </a:r>
          </a:p>
          <a:p>
            <a:r>
              <a:rPr lang="en-US" dirty="0"/>
              <a:t>At the forefront of its performance enhancements is its advanced request handling. </a:t>
            </a:r>
          </a:p>
          <a:p>
            <a:r>
              <a:rPr lang="en-US" dirty="0"/>
              <a:t>Supports query batching and merging, reducing the necessity for multiple server requests. 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Caching Mechanisms:</a:t>
            </a:r>
            <a:r>
              <a:rPr lang="en-US" dirty="0"/>
              <a:t> </a:t>
            </a:r>
          </a:p>
          <a:p>
            <a:r>
              <a:rPr lang="en-US" dirty="0"/>
              <a:t>Caching is a critical aspect of the performance strategy. </a:t>
            </a:r>
            <a:endParaRPr lang="en-US" dirty="0">
              <a:cs typeface="Calibri"/>
            </a:endParaRPr>
          </a:p>
          <a:p>
            <a:r>
              <a:rPr lang="en-US" dirty="0"/>
              <a:t>It implements effective caching on both the client-side, which stores previously fetched data, </a:t>
            </a:r>
          </a:p>
          <a:p>
            <a:r>
              <a:rPr lang="en-US" dirty="0"/>
              <a:t>and on the server-side, which reuses response data for similar queries. 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This dual-layered caching approach lessens the workload on servers and decreases data transmission needs,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leading to faster and more responsive applications.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Query Optimization:</a:t>
            </a:r>
            <a:r>
              <a:rPr lang="en-US" dirty="0"/>
              <a:t> </a:t>
            </a:r>
          </a:p>
          <a:p>
            <a:r>
              <a:rPr lang="en-US" dirty="0"/>
              <a:t>Furthermore, it offers extensive tools and guidelines for query optimization. </a:t>
            </a:r>
            <a:endParaRPr lang="en-US" dirty="0">
              <a:cs typeface="Calibri"/>
            </a:endParaRPr>
          </a:p>
          <a:p>
            <a:r>
              <a:rPr lang="en-US" dirty="0"/>
              <a:t>It incorporates measures to limit query depth and complexity, helping to avert potential performance issues. </a:t>
            </a:r>
            <a:endParaRPr lang="en-US" dirty="0">
              <a:cs typeface="Calibri"/>
            </a:endParaRPr>
          </a:p>
          <a:p>
            <a:r>
              <a:rPr lang="en-US" dirty="0"/>
              <a:t>By ensuring queries are executed in the most efficient way possible, </a:t>
            </a:r>
            <a:endParaRPr lang="en-US"/>
          </a:p>
          <a:p>
            <a:r>
              <a:rPr lang="en-US" dirty="0"/>
              <a:t>It protects server resources and delivers a seamless user experience.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4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Real-time interactions are done through its subscription mechanism. 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Overview of Developer Experience Enhancements:</a:t>
            </a:r>
            <a:r>
              <a:rPr lang="en-US" dirty="0"/>
              <a:t> </a:t>
            </a:r>
          </a:p>
          <a:p>
            <a:r>
              <a:rPr lang="en-US" dirty="0"/>
              <a:t>It significantly elevates the developer experience.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Intuitive Query Language:</a:t>
            </a:r>
            <a:endParaRPr lang="en-US" b="1" dirty="0">
              <a:cs typeface="Calibri"/>
            </a:endParaRPr>
          </a:p>
          <a:p>
            <a:r>
              <a:rPr lang="en-US" dirty="0"/>
              <a:t>The design of the query language is inherently intuitive, closely mirroring the structure of the returned data. </a:t>
            </a:r>
            <a:endParaRPr lang="en-US" dirty="0">
              <a:cs typeface="Calibri"/>
            </a:endParaRPr>
          </a:p>
          <a:p>
            <a:r>
              <a:rPr lang="en-US" dirty="0"/>
              <a:t>This close correspondence makes it easy for developers to understand and predict the outcomes of their queries, </a:t>
            </a:r>
          </a:p>
          <a:p>
            <a:r>
              <a:rPr lang="en-US" dirty="0"/>
              <a:t>streamlining the learning curve and increasing efficiency in building data-driven applications.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Powerful Developer Tools:</a:t>
            </a:r>
            <a:r>
              <a:rPr lang="en-US" dirty="0"/>
              <a:t> </a:t>
            </a:r>
          </a:p>
          <a:p>
            <a:r>
              <a:rPr lang="en-US" dirty="0"/>
              <a:t>Within the </a:t>
            </a:r>
            <a:r>
              <a:rPr lang="en-US" dirty="0" err="1"/>
              <a:t>GraphQL</a:t>
            </a:r>
            <a:r>
              <a:rPr lang="en-US" dirty="0"/>
              <a:t> ecosystem, there are numerous powerful tools that significantly aid development.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Tools like </a:t>
            </a:r>
            <a:r>
              <a:rPr lang="en-US" dirty="0" err="1"/>
              <a:t>GraphiQL</a:t>
            </a:r>
            <a:r>
              <a:rPr lang="en-US" dirty="0"/>
              <a:t>, an in-browser IDE, and Apollo Studio enhance productivity through features such as sophisticated query building, debugging, and performance monitoring.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b="1" dirty="0"/>
              <a:t>Real-time Feedback and Documentation:</a:t>
            </a:r>
            <a:r>
              <a:rPr lang="en-US" dirty="0"/>
              <a:t> </a:t>
            </a:r>
          </a:p>
          <a:p>
            <a:r>
              <a:rPr lang="en-US" err="1"/>
              <a:t>GraphQL</a:t>
            </a:r>
            <a:r>
              <a:rPr lang="en-US" dirty="0"/>
              <a:t> enhances development workflows by providing real-time feedback on queries through detailed error messages. </a:t>
            </a:r>
          </a:p>
          <a:p>
            <a:r>
              <a:rPr lang="en-US" dirty="0"/>
              <a:t>Additionally, it supports auto-generated, always-up-to-date documentation based on the schema.</a:t>
            </a:r>
            <a:endParaRPr lang="en-US" dirty="0">
              <a:cs typeface="Calibri"/>
            </a:endParaRPr>
          </a:p>
          <a:p>
            <a:r>
              <a:rPr lang="en-US" dirty="0"/>
              <a:t>This dynamic documentation system reduces the need for manual updates and minimizes the trial-and-error often associated with API development, </a:t>
            </a:r>
          </a:p>
          <a:p>
            <a:r>
              <a:rPr lang="en-US" dirty="0"/>
              <a:t>allowing for quicker iterations and more reliable integration.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Community Support:</a:t>
            </a:r>
            <a:r>
              <a:rPr lang="en-US" dirty="0"/>
              <a:t> </a:t>
            </a:r>
          </a:p>
          <a:p>
            <a:r>
              <a:rPr lang="en-US" dirty="0"/>
              <a:t>Lastly, the community around </a:t>
            </a:r>
            <a:r>
              <a:rPr lang="en-US" dirty="0" err="1"/>
              <a:t>GraphQL</a:t>
            </a:r>
            <a:r>
              <a:rPr lang="en-US" dirty="0"/>
              <a:t> is a cornerstone of its success. </a:t>
            </a:r>
            <a:br>
              <a:rPr lang="en-US" dirty="0">
                <a:cs typeface="+mn-lt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0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r>
              <a:rPr lang="en-US" b="1" err="1"/>
              <a:t>GraphQL</a:t>
            </a:r>
            <a:r>
              <a:rPr lang="en-US" b="1" dirty="0"/>
              <a:t> Schemas:</a:t>
            </a:r>
            <a:r>
              <a:rPr lang="en-US" dirty="0"/>
              <a:t> </a:t>
            </a:r>
          </a:p>
          <a:p>
            <a:r>
              <a:rPr lang="en-US" dirty="0"/>
              <a:t>Schemas are foundational to how its APIs function.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Schema as a Contract:</a:t>
            </a:r>
            <a:r>
              <a:rPr lang="en-US" dirty="0"/>
              <a:t> </a:t>
            </a:r>
          </a:p>
          <a:p>
            <a:r>
              <a:rPr lang="en-US" dirty="0"/>
              <a:t>The schema serves as a binding contract between the client and the server. It defines precisely what queries,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mutations – operations to make changes to data, and what data structures will be returned.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This contract ensures that both sides have a clear understanding and agreement on the data exchange, </a:t>
            </a:r>
          </a:p>
          <a:p>
            <a:r>
              <a:rPr lang="en-US" dirty="0"/>
              <a:t>leading to fewer errors and a more predictable application behavior.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Schema Definition Language (SDL):</a:t>
            </a:r>
            <a:r>
              <a:rPr lang="en-US" dirty="0"/>
              <a:t> </a:t>
            </a:r>
          </a:p>
          <a:p>
            <a:r>
              <a:rPr lang="en-US" dirty="0"/>
              <a:t>SDL is the syntax used to define a </a:t>
            </a:r>
            <a:r>
              <a:rPr lang="en-US" err="1"/>
              <a:t>GraphQL</a:t>
            </a:r>
            <a:r>
              <a:rPr lang="en-US" dirty="0"/>
              <a:t> schema. </a:t>
            </a:r>
          </a:p>
          <a:p>
            <a:r>
              <a:rPr lang="en-US" dirty="0"/>
              <a:t>It is designed to be easy to read and write, allowing developers to quickly define types, fields, and other schema elements. 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SDL makes it straightforward to articulate the schema's capabilities and constraints, </a:t>
            </a:r>
          </a:p>
          <a:p>
            <a:r>
              <a:rPr lang="en-US" dirty="0"/>
              <a:t>providing a blueprint that helps developers build and evolve the API.</a:t>
            </a:r>
            <a:endParaRPr lang="en-US" dirty="0">
              <a:ea typeface="Calibri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51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Types in </a:t>
            </a:r>
            <a:r>
              <a:rPr lang="en-US" b="1" err="1"/>
              <a:t>GraphQL</a:t>
            </a:r>
            <a:r>
              <a:rPr lang="en-US" b="1" dirty="0"/>
              <a:t>: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Types are the fundamental building blocks of a </a:t>
            </a:r>
            <a:r>
              <a:rPr lang="en-US" err="1"/>
              <a:t>GraphQL</a:t>
            </a:r>
            <a:r>
              <a:rPr lang="en-US" dirty="0"/>
              <a:t> schema, </a:t>
            </a:r>
            <a:endParaRPr lang="en-US"/>
          </a:p>
          <a:p>
            <a:r>
              <a:rPr lang="en-US" dirty="0"/>
              <a:t>structuring how data can be accessed and manipulated through the API.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Scalar Types: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Scalar types represent the most basic data types.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These include String, Int, Float, Boolean, and ID.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Scalars are used to define the shape of the data returns in responses,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and they ensure that each field adheres to a specific datatype, providing consistency across your API.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Object Types: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Object types are composite types that allow you to represent more complex data structures. </a:t>
            </a:r>
            <a:endParaRPr lang="en-US"/>
          </a:p>
          <a:p>
            <a:r>
              <a:rPr lang="en-US" dirty="0"/>
              <a:t>Each object type defines a list of fields, where each field is named and typed.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These fields can themselves be Scalar types, Object types, or even Arrays of types. </a:t>
            </a:r>
            <a:endParaRPr lang="en-US"/>
          </a:p>
          <a:p>
            <a:r>
              <a:rPr lang="en-US" dirty="0"/>
              <a:t>Object types are crucial for modeling relationships and hierarchies in your data, </a:t>
            </a:r>
          </a:p>
          <a:p>
            <a:r>
              <a:rPr lang="en-US" dirty="0"/>
              <a:t>making it powerful for querying deeply nested information.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Enumeration Types: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Enumeration types, or Enums, let you define a field that can only have one of a limited set of values. </a:t>
            </a:r>
            <a:endParaRPr lang="en-US"/>
          </a:p>
          <a:p>
            <a:r>
              <a:rPr lang="en-US" dirty="0"/>
              <a:t>This is particularly useful for fields that should conform to a specific set of options, such as statuses,  roles, or categorical labels. </a:t>
            </a:r>
          </a:p>
          <a:p>
            <a:r>
              <a:rPr lang="en-US" dirty="0"/>
              <a:t>Enums help enforce data validation directly within the schema.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Input Types:</a:t>
            </a:r>
            <a:r>
              <a:rPr lang="en-US" dirty="0"/>
              <a:t> </a:t>
            </a:r>
          </a:p>
          <a:p>
            <a:r>
              <a:rPr lang="en-US" dirty="0"/>
              <a:t>Input types are special kinds of object types that allow you to pass complex objects as arguments to </a:t>
            </a:r>
            <a:r>
              <a:rPr lang="en-US" dirty="0" err="1"/>
              <a:t>GraphQL</a:t>
            </a:r>
            <a:r>
              <a:rPr lang="en-US" dirty="0"/>
              <a:t> mutations.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They are defined in the schema and specify the shape of data that can be input into a query.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Union Types:</a:t>
            </a:r>
            <a:r>
              <a:rPr lang="en-US" dirty="0"/>
              <a:t> </a:t>
            </a:r>
          </a:p>
          <a:p>
            <a:r>
              <a:rPr lang="en-US" dirty="0"/>
              <a:t>Union types allows a field to return one of a defined set of types. </a:t>
            </a:r>
          </a:p>
          <a:p>
            <a:r>
              <a:rPr lang="en-US" dirty="0"/>
              <a:t>This is especially useful when a query could return objects that don't necessarily have fields in common, for instance, </a:t>
            </a:r>
          </a:p>
          <a:p>
            <a:r>
              <a:rPr lang="en-US" dirty="0"/>
              <a:t>searching for items that could be either books or music albums, each with their distinct properties.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Lists and Non-null:</a:t>
            </a:r>
            <a:r>
              <a:rPr lang="en-US" dirty="0"/>
              <a:t> </a:t>
            </a:r>
          </a:p>
          <a:p>
            <a:r>
              <a:rPr lang="en-US" dirty="0"/>
              <a:t>Lists and Non-null types address the collection and requirement aspects of data. </a:t>
            </a:r>
          </a:p>
          <a:p>
            <a:r>
              <a:rPr lang="en-US" dirty="0"/>
              <a:t>A List type, indicated by square brackets, allows a field to contain an array of another type, and you can use it to define a collection of items.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dirty="0"/>
              <a:t>The Non-null type, denoted by an exclamation mark, ensures that a field never returns a null value, </a:t>
            </a:r>
          </a:p>
          <a:p>
            <a:r>
              <a:rPr lang="en-US" dirty="0"/>
              <a:t>which is crucial for fields that must always have data, like a user ID or an item price.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72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Queries in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>
                <a:cs typeface="+mn-lt"/>
              </a:rPr>
            </a:br>
            <a:r>
              <a:rPr lang="en-US" dirty="0"/>
              <a:t>Queries are at the core of </a:t>
            </a:r>
            <a:r>
              <a:rPr lang="en-US" dirty="0" err="1"/>
              <a:t>GraphQL's</a:t>
            </a:r>
            <a:r>
              <a:rPr lang="en-US" dirty="0"/>
              <a:t> data retrieval capabilities. </a:t>
            </a:r>
            <a:br>
              <a:rPr lang="en-US" dirty="0"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 dirty="0"/>
              <a:t>Client-Driven Structure:</a:t>
            </a:r>
            <a:r>
              <a:rPr lang="en-US" dirty="0"/>
              <a:t> </a:t>
            </a:r>
          </a:p>
          <a:p>
            <a:pPr>
              <a:buFont typeface="Arial"/>
            </a:pPr>
            <a:r>
              <a:rPr lang="en-US" dirty="0"/>
              <a:t>Contrary to REST APIs, where the server dictates the data returned through fixed endpoints, </a:t>
            </a:r>
          </a:p>
          <a:p>
            <a:pPr>
              <a:buFont typeface="Arial"/>
            </a:pPr>
            <a:r>
              <a:rPr lang="en-US" dirty="0"/>
              <a:t>Queries put the power in the hands of clients.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</a:pPr>
            <a:endParaRPr lang="en-US" dirty="0"/>
          </a:p>
          <a:p>
            <a:r>
              <a:rPr lang="en-US" b="1" dirty="0"/>
              <a:t>Tailored Data Retrieval:</a:t>
            </a:r>
            <a:r>
              <a:rPr lang="en-US" dirty="0"/>
              <a:t> </a:t>
            </a:r>
          </a:p>
          <a:p>
            <a:r>
              <a:rPr lang="en-US" dirty="0"/>
              <a:t>Queries aren't just about retrieving data; they offer clients the flexibility to tailor requests. </a:t>
            </a:r>
          </a:p>
          <a:p>
            <a:r>
              <a:rPr lang="en-US" dirty="0"/>
              <a:t>This includes nuanced requirements such as filtering results, paginating through datasets, </a:t>
            </a:r>
          </a:p>
          <a:p>
            <a:r>
              <a:rPr lang="en-US" dirty="0"/>
              <a:t>and sorting data in a specific order—features that are intrinsic to modern web applications.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GraphQL</a:t>
            </a:r>
            <a:r>
              <a:rPr lang="en-US" b="1" dirty="0"/>
              <a:t> Query Example: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We're querying a API to retrieve detailed information about a rapper by their ID.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r>
              <a:rPr lang="en-US" b="1" dirty="0"/>
              <a:t>Specificity of Queries:</a:t>
            </a:r>
            <a:r>
              <a:rPr lang="en-US" dirty="0"/>
              <a:t>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Notice how the query is named </a:t>
            </a:r>
            <a:r>
              <a:rPr lang="en-US" b="1" err="1"/>
              <a:t>GetRapper</a:t>
            </a:r>
            <a:r>
              <a:rPr lang="en-US" dirty="0"/>
              <a:t>, </a:t>
            </a:r>
            <a:endParaRPr lang="en-US"/>
          </a:p>
          <a:p>
            <a:r>
              <a:rPr lang="en-US" dirty="0"/>
              <a:t>which is a best practice for easily identifying the purpose of the query. </a:t>
            </a:r>
          </a:p>
          <a:p>
            <a:r>
              <a:rPr lang="en-US" dirty="0"/>
              <a:t>We’re asking for a specific rapper with the ID '1'. </a:t>
            </a:r>
            <a:br>
              <a:rPr lang="en-US" dirty="0">
                <a:cs typeface="+mn-lt"/>
              </a:rPr>
            </a:br>
            <a:r>
              <a:rPr lang="en-US" dirty="0"/>
              <a:t>The fields within the </a:t>
            </a:r>
            <a:r>
              <a:rPr lang="en-US" b="1" dirty="0"/>
              <a:t>rapper</a:t>
            </a:r>
            <a:r>
              <a:rPr lang="en-US" dirty="0"/>
              <a:t> query are selectively chosen to return only the information we need, </a:t>
            </a:r>
            <a:endParaRPr lang="en-US"/>
          </a:p>
          <a:p>
            <a:r>
              <a:rPr lang="en-US" dirty="0"/>
              <a:t>such as their </a:t>
            </a:r>
            <a:r>
              <a:rPr lang="en-US" b="1" dirty="0"/>
              <a:t>id</a:t>
            </a:r>
            <a:r>
              <a:rPr lang="en-US" dirty="0"/>
              <a:t>, </a:t>
            </a:r>
            <a:r>
              <a:rPr lang="en-US" b="1" dirty="0"/>
              <a:t>name</a:t>
            </a:r>
            <a:r>
              <a:rPr lang="en-US" dirty="0"/>
              <a:t>, </a:t>
            </a:r>
            <a:r>
              <a:rPr lang="en-US" b="1" dirty="0"/>
              <a:t>age</a:t>
            </a:r>
            <a:r>
              <a:rPr lang="en-US" dirty="0"/>
              <a:t>, and details about their </a:t>
            </a:r>
            <a:r>
              <a:rPr lang="en-US" b="1" dirty="0"/>
              <a:t>albums</a:t>
            </a:r>
            <a:r>
              <a:rPr lang="en-US" dirty="0"/>
              <a:t> and </a:t>
            </a:r>
            <a:r>
              <a:rPr lang="en-US" b="1" dirty="0"/>
              <a:t>collaborations</a:t>
            </a:r>
            <a:r>
              <a:rPr lang="en-US" dirty="0"/>
              <a:t>.</a:t>
            </a:r>
            <a:endParaRPr lang="en-US">
              <a:ea typeface="Calibri"/>
              <a:cs typeface="+mn-lt"/>
            </a:endParaRPr>
          </a:p>
          <a:p>
            <a:pPr>
              <a:buFont typeface="Arial"/>
              <a:buChar char="•"/>
            </a:pPr>
            <a:endParaRPr lang="en-US" dirty="0"/>
          </a:p>
          <a:p>
            <a:r>
              <a:rPr lang="en-US" b="1" dirty="0"/>
              <a:t>Structured Data Retrieval:</a:t>
            </a:r>
            <a:r>
              <a:rPr lang="en-US" dirty="0"/>
              <a:t> </a:t>
            </a:r>
            <a:br>
              <a:rPr lang="en-US" dirty="0">
                <a:cs typeface="+mn-lt"/>
              </a:rPr>
            </a:br>
            <a:r>
              <a:rPr lang="en-US" dirty="0"/>
              <a:t>Within the </a:t>
            </a:r>
            <a:r>
              <a:rPr lang="en-US" b="1" dirty="0"/>
              <a:t>albums</a:t>
            </a:r>
            <a:r>
              <a:rPr lang="en-US" dirty="0"/>
              <a:t> and </a:t>
            </a:r>
            <a:r>
              <a:rPr lang="en-US" b="1" dirty="0"/>
              <a:t>collaborations</a:t>
            </a:r>
            <a:r>
              <a:rPr lang="en-US" dirty="0"/>
              <a:t>, </a:t>
            </a:r>
            <a:endParaRPr lang="en-US"/>
          </a:p>
          <a:p>
            <a:r>
              <a:rPr lang="en-US" dirty="0"/>
              <a:t>we are not retrieving all the details but just the </a:t>
            </a:r>
            <a:r>
              <a:rPr lang="en-US" b="1" dirty="0"/>
              <a:t>title</a:t>
            </a:r>
            <a:r>
              <a:rPr lang="en-US" dirty="0"/>
              <a:t> and </a:t>
            </a:r>
            <a:r>
              <a:rPr lang="en-US" b="1" err="1"/>
              <a:t>releaseYear</a:t>
            </a:r>
            <a:r>
              <a:rPr lang="en-US" dirty="0"/>
              <a:t> for albums, </a:t>
            </a:r>
            <a:endParaRPr lang="en-US"/>
          </a:p>
          <a:p>
            <a:r>
              <a:rPr lang="en-US" dirty="0"/>
              <a:t>and the </a:t>
            </a:r>
            <a:r>
              <a:rPr lang="en-US" b="1" dirty="0"/>
              <a:t>id</a:t>
            </a:r>
            <a:r>
              <a:rPr lang="en-US" dirty="0"/>
              <a:t> and </a:t>
            </a:r>
            <a:r>
              <a:rPr lang="en-US" b="1" dirty="0"/>
              <a:t>name</a:t>
            </a:r>
            <a:r>
              <a:rPr lang="en-US" dirty="0"/>
              <a:t> for collaborations. </a:t>
            </a:r>
            <a:br>
              <a:rPr lang="en-US" dirty="0">
                <a:cs typeface="+mn-lt"/>
              </a:rPr>
            </a:br>
            <a:r>
              <a:rPr lang="en-US" dirty="0"/>
              <a:t>This structure allows front-end developers to display a rich set of information without making additional requests or receiving extraneous data.</a:t>
            </a:r>
            <a:br>
              <a:rPr lang="en-US" dirty="0"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 dirty="0"/>
              <a:t>Advantages of </a:t>
            </a:r>
            <a:r>
              <a:rPr lang="en-US" b="1" err="1"/>
              <a:t>GraphQL</a:t>
            </a:r>
            <a:r>
              <a:rPr lang="en-US" b="1" dirty="0"/>
              <a:t> Queries:</a:t>
            </a:r>
            <a:r>
              <a:rPr lang="en-US" dirty="0"/>
              <a:t> </a:t>
            </a:r>
          </a:p>
          <a:p>
            <a:r>
              <a:rPr lang="en-US" dirty="0"/>
              <a:t>This query exemplifies </a:t>
            </a:r>
            <a:r>
              <a:rPr lang="en-US" err="1"/>
              <a:t>GraphQL's</a:t>
            </a:r>
            <a:r>
              <a:rPr lang="en-US" dirty="0"/>
              <a:t> ability to reduce over-fetching and under-fetching, as the client has full control over the queried data. </a:t>
            </a:r>
            <a:endParaRPr lang="en-US"/>
          </a:p>
          <a:p>
            <a:r>
              <a:rPr lang="en-US" dirty="0"/>
              <a:t>It also demonstrates how relationships between data points, such as </a:t>
            </a:r>
            <a:r>
              <a:rPr lang="en-US" b="1" dirty="0"/>
              <a:t>albums</a:t>
            </a:r>
            <a:r>
              <a:rPr lang="en-US" dirty="0"/>
              <a:t> and </a:t>
            </a:r>
            <a:r>
              <a:rPr lang="en-US" b="1" dirty="0"/>
              <a:t>collaborations</a:t>
            </a:r>
            <a:r>
              <a:rPr lang="en-US" dirty="0"/>
              <a:t>, can be easily navigated within a single request.</a:t>
            </a:r>
            <a:endParaRPr lang="en-US" dirty="0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Mutations in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r>
              <a:rPr lang="en-US" dirty="0"/>
              <a:t> </a:t>
            </a:r>
            <a:br>
              <a:rPr lang="en-US" dirty="0">
                <a:cs typeface="+mn-lt"/>
              </a:rPr>
            </a:br>
            <a:r>
              <a:rPr lang="en-US" dirty="0"/>
              <a:t>Mutations are a type of operation that allows clients to modify or create data. </a:t>
            </a:r>
          </a:p>
          <a:p>
            <a:r>
              <a:rPr lang="en-US" dirty="0"/>
              <a:t>They play a crucial role in making </a:t>
            </a:r>
            <a:r>
              <a:rPr lang="en-US" dirty="0" err="1"/>
              <a:t>GraphQL</a:t>
            </a:r>
            <a:r>
              <a:rPr lang="en-US" dirty="0"/>
              <a:t> a complete API standard, capable of handling not just data retrieval but also data manipulation.</a:t>
            </a: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 dirty="0">
                <a:ea typeface="Calibri"/>
                <a:cs typeface="Calibri"/>
              </a:rPr>
              <a:t>Comparison with REST Methods:</a:t>
            </a:r>
            <a:r>
              <a:rPr lang="en-US" dirty="0">
                <a:ea typeface="Calibri"/>
                <a:cs typeface="Calibri"/>
              </a:rPr>
              <a:t> </a:t>
            </a:r>
            <a:br>
              <a:rPr lang="en-US" dirty="0">
                <a:cs typeface="+mn-lt"/>
              </a:rPr>
            </a:br>
            <a:r>
              <a:rPr lang="en-US" dirty="0"/>
              <a:t>In the context of REST, mutations correspond to several HTTP methods used for various data modifications. </a:t>
            </a:r>
          </a:p>
          <a:p>
            <a:r>
              <a:rPr lang="en-US" dirty="0"/>
              <a:t>These include POST for creating new resources, PUT and PATCH for updating existing resources, and DELETE for removing them.</a:t>
            </a:r>
            <a:br>
              <a:rPr lang="en-US" dirty="0">
                <a:cs typeface="+mn-lt"/>
              </a:rPr>
            </a:b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Use Cases for Mutations:</a:t>
            </a:r>
            <a:br>
              <a:rPr lang="en-US" b="1" dirty="0">
                <a:cs typeface="+mn-lt"/>
              </a:rPr>
            </a:br>
            <a:r>
              <a:rPr lang="en-US" dirty="0"/>
              <a:t> Practical use cases for mutations are plentiful. </a:t>
            </a:r>
          </a:p>
          <a:p>
            <a:pPr>
              <a:buFont typeface="Arial"/>
              <a:buChar char="•"/>
            </a:pPr>
            <a:r>
              <a:rPr lang="en-US" dirty="0"/>
              <a:t>They are employed for a wide range of data-manipulation actions, such as adding a new user profile, updating a blog post's content, </a:t>
            </a:r>
          </a:p>
          <a:p>
            <a:pPr>
              <a:buFont typeface="Arial"/>
              <a:buChar char="•"/>
            </a:pPr>
            <a:r>
              <a:rPr lang="en-US" dirty="0"/>
              <a:t>or deleting a transaction record. </a:t>
            </a:r>
          </a:p>
          <a:p>
            <a:pPr>
              <a:buFont typeface="Arial"/>
              <a:buChar char="•"/>
            </a:pPr>
            <a:r>
              <a:rPr lang="en-US" dirty="0"/>
              <a:t>Each mutation clearly specifies the operation to be performed and is designed to ensure that clients can directly manipulate data in a controlled and secure manner.</a:t>
            </a:r>
            <a:br>
              <a:rPr lang="en-US" dirty="0"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Ensuring Data Integrity:</a:t>
            </a:r>
            <a:r>
              <a:rPr lang="en-US" dirty="0"/>
              <a:t> </a:t>
            </a:r>
            <a:br>
              <a:rPr lang="en-US" dirty="0">
                <a:cs typeface="+mn-lt"/>
              </a:rPr>
            </a:br>
            <a:r>
              <a:rPr lang="en-US" dirty="0"/>
              <a:t>Mutations also provide a mechanism to ensure that changes to data are executed sequentially on the server, maintaining data integrity. </a:t>
            </a:r>
          </a:p>
          <a:p>
            <a:r>
              <a:rPr lang="en-US" dirty="0"/>
              <a:t>Unlike queries, which can be run in parallel, mutations are executed one after the other, which is important for operations that depend on the current state of the data.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8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Structure of the Mutation:</a:t>
            </a:r>
            <a:r>
              <a:rPr lang="en-US" dirty="0"/>
              <a:t> </a:t>
            </a:r>
          </a:p>
          <a:p>
            <a:r>
              <a:rPr lang="en-US" dirty="0"/>
              <a:t>The mutation is named </a:t>
            </a:r>
            <a:r>
              <a:rPr lang="en-US" b="1" err="1"/>
              <a:t>CreateRapper</a:t>
            </a:r>
            <a:r>
              <a:rPr lang="en-US" dirty="0"/>
              <a:t>, which clearly indicates its purpose. </a:t>
            </a:r>
          </a:p>
          <a:p>
            <a:r>
              <a:rPr lang="en-US" dirty="0"/>
              <a:t>We define the mutation with the </a:t>
            </a:r>
            <a:r>
              <a:rPr lang="en-US" b="1" err="1"/>
              <a:t>createRapper</a:t>
            </a:r>
            <a:r>
              <a:rPr lang="en-US" dirty="0"/>
              <a:t> field, </a:t>
            </a:r>
            <a:endParaRPr lang="en-US"/>
          </a:p>
          <a:p>
            <a:r>
              <a:rPr lang="en-US" dirty="0"/>
              <a:t>passing an </a:t>
            </a:r>
            <a:r>
              <a:rPr lang="en-US" b="1" dirty="0"/>
              <a:t>input</a:t>
            </a:r>
            <a:r>
              <a:rPr lang="en-US" dirty="0"/>
              <a:t> object with predefined fields like </a:t>
            </a:r>
            <a:r>
              <a:rPr lang="en-US" b="1" dirty="0"/>
              <a:t>name</a:t>
            </a:r>
            <a:r>
              <a:rPr lang="en-US" dirty="0"/>
              <a:t> and </a:t>
            </a:r>
            <a:r>
              <a:rPr lang="en-US" b="1" dirty="0"/>
              <a:t>age</a:t>
            </a:r>
            <a:r>
              <a:rPr lang="en-US" dirty="0"/>
              <a:t>. </a:t>
            </a:r>
            <a:endParaRPr lang="en-US"/>
          </a:p>
          <a:p>
            <a:r>
              <a:rPr lang="en-US" dirty="0"/>
              <a:t>These fields are the minimum data required to create a new rapper record.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Input Object Usage:</a:t>
            </a:r>
            <a:r>
              <a:rPr lang="en-US" dirty="0"/>
              <a:t> </a:t>
            </a:r>
          </a:p>
          <a:p>
            <a:r>
              <a:rPr lang="en-US" dirty="0"/>
              <a:t>The </a:t>
            </a:r>
            <a:r>
              <a:rPr lang="en-US" b="1" dirty="0"/>
              <a:t>input</a:t>
            </a:r>
            <a:r>
              <a:rPr lang="en-US" dirty="0"/>
              <a:t> in the mutation encapsulates the data we want to send to the server. </a:t>
            </a:r>
          </a:p>
          <a:p>
            <a:r>
              <a:rPr lang="en-US" dirty="0"/>
              <a:t>It's a common pattern in </a:t>
            </a:r>
            <a:r>
              <a:rPr lang="en-US" dirty="0" err="1"/>
              <a:t>GraphQL</a:t>
            </a:r>
            <a:r>
              <a:rPr lang="en-US" dirty="0"/>
              <a:t> to use an input type to handle complex arguments when you need to pass several fields together, </a:t>
            </a:r>
            <a:endParaRPr lang="en-US"/>
          </a:p>
          <a:p>
            <a:r>
              <a:rPr lang="en-US" dirty="0"/>
              <a:t>as it maintains a clear and organized structure.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Response Selection:</a:t>
            </a:r>
            <a:r>
              <a:rPr lang="en-US" dirty="0"/>
              <a:t> </a:t>
            </a:r>
          </a:p>
          <a:p>
            <a:r>
              <a:rPr lang="en-US" dirty="0"/>
              <a:t>After the new rapper is created, </a:t>
            </a:r>
          </a:p>
          <a:p>
            <a:r>
              <a:rPr lang="en-US" dirty="0"/>
              <a:t>we're asking the mutation to return the </a:t>
            </a:r>
            <a:r>
              <a:rPr lang="en-US" b="1" dirty="0"/>
              <a:t>id</a:t>
            </a:r>
            <a:r>
              <a:rPr lang="en-US" dirty="0"/>
              <a:t>, </a:t>
            </a:r>
            <a:r>
              <a:rPr lang="en-US" b="1" dirty="0"/>
              <a:t>name</a:t>
            </a:r>
            <a:r>
              <a:rPr lang="en-US" dirty="0"/>
              <a:t>, and </a:t>
            </a:r>
            <a:r>
              <a:rPr lang="en-US" b="1" dirty="0"/>
              <a:t>age</a:t>
            </a:r>
            <a:r>
              <a:rPr lang="en-US" dirty="0"/>
              <a:t> of the newly created rapper. </a:t>
            </a:r>
            <a:br>
              <a:rPr lang="en-US" dirty="0">
                <a:cs typeface="+mn-lt"/>
              </a:rPr>
            </a:br>
            <a:r>
              <a:rPr lang="en-US" dirty="0"/>
              <a:t>This is the data we’ve deemed important to receive back immediately after the creation operation for potential further use, </a:t>
            </a:r>
            <a:endParaRPr lang="en-US"/>
          </a:p>
          <a:p>
            <a:r>
              <a:rPr lang="en-US" dirty="0"/>
              <a:t>like updating the UI or confirming the action was successful.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3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REST Limitations:</a:t>
            </a:r>
            <a:endParaRPr lang="en-US" dirty="0"/>
          </a:p>
          <a:p>
            <a:r>
              <a:rPr lang="en-US" dirty="0"/>
              <a:t>While REST has been a foundational technology for web development,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it comes with inherent structural limitations that can be challenging, </a:t>
            </a:r>
          </a:p>
          <a:p>
            <a:r>
              <a:rPr lang="en-US" dirty="0"/>
              <a:t>especially as the complexity and scale of applications grow.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Fixed Data Structures:</a:t>
            </a:r>
            <a:r>
              <a:rPr lang="en-US" dirty="0"/>
              <a:t> </a:t>
            </a:r>
          </a:p>
          <a:p>
            <a:r>
              <a:rPr lang="en-US" dirty="0"/>
              <a:t>One key issue with REST is that it typically returns fixed data structures. </a:t>
            </a:r>
          </a:p>
          <a:p>
            <a:r>
              <a:rPr lang="en-US" dirty="0"/>
              <a:t>This 'one-size-fits-all' approach often results in either too much or too little data being sent back. </a:t>
            </a:r>
            <a:br>
              <a:rPr lang="en-US" dirty="0">
                <a:cs typeface="+mn-lt"/>
              </a:rPr>
            </a:br>
            <a:r>
              <a:rPr lang="en-US" dirty="0"/>
              <a:t>For example, whether you need just two fields or twenty, </a:t>
            </a:r>
            <a:endParaRPr lang="en-US"/>
          </a:p>
          <a:p>
            <a:r>
              <a:rPr lang="en-US" dirty="0"/>
              <a:t>the size of the response does not adjust to your actual query, </a:t>
            </a:r>
          </a:p>
          <a:p>
            <a:r>
              <a:rPr lang="en-US" dirty="0"/>
              <a:t>which can lead to increased load times and excessive data use.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Problems with Data Fetching:</a:t>
            </a:r>
            <a:r>
              <a:rPr lang="en-US" dirty="0"/>
              <a:t> </a:t>
            </a:r>
          </a:p>
          <a:p>
            <a:r>
              <a:rPr lang="en-US" dirty="0"/>
              <a:t>This structure naturally leads to problems like under-fetching, </a:t>
            </a:r>
          </a:p>
          <a:p>
            <a:r>
              <a:rPr lang="en-US" dirty="0"/>
              <a:t>where the initial response doesn't provide all the data you need, requiring additional requests.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On the other hand, over-fetching happens when you receive more data than necessary. </a:t>
            </a:r>
            <a:br>
              <a:rPr lang="en-US" dirty="0">
                <a:cs typeface="+mn-lt"/>
              </a:rPr>
            </a:br>
            <a:r>
              <a:rPr lang="en-US" dirty="0"/>
              <a:t>Both scenarios are inefficient and can significantly degrade application performance, </a:t>
            </a:r>
          </a:p>
          <a:p>
            <a:r>
              <a:rPr lang="en-US" dirty="0"/>
              <a:t>which is particularly problematic in mobile environments where resources are limited.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Proliferation of Endpoints:</a:t>
            </a:r>
            <a:r>
              <a:rPr lang="en-US" dirty="0"/>
              <a:t> </a:t>
            </a:r>
          </a:p>
          <a:p>
            <a:r>
              <a:rPr lang="en-US" dirty="0"/>
              <a:t>Another significant challenge with REST is the proliferation of endpoints. </a:t>
            </a:r>
          </a:p>
          <a:p>
            <a:r>
              <a:rPr lang="en-US" dirty="0"/>
              <a:t>As the data needs of an application expand, </a:t>
            </a:r>
          </a:p>
          <a:p>
            <a:r>
              <a:rPr lang="en-US" dirty="0"/>
              <a:t>you often find yourself needing to manage an increasing number of endpoints.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This can create a complex and sprawling API surface that becomes difficult to maintain and evolve, </a:t>
            </a:r>
          </a:p>
          <a:p>
            <a:r>
              <a:rPr lang="en-US" dirty="0"/>
              <a:t>complicating further development and scaling.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6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Fragments:</a:t>
            </a:r>
            <a:endParaRPr lang="en-US" dirty="0"/>
          </a:p>
          <a:p>
            <a:r>
              <a:rPr lang="en-US" dirty="0"/>
              <a:t>Fragments are essential for creating reusable and maintainable query logic.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They simplify complex queries by encapsulating field sets.</a:t>
            </a:r>
            <a:br>
              <a:rPr lang="en-US" dirty="0">
                <a:cs typeface="+mn-lt"/>
              </a:rPr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Reusable Query Logic:</a:t>
            </a:r>
            <a:endParaRPr lang="en-US" dirty="0"/>
          </a:p>
          <a:p>
            <a:r>
              <a:rPr lang="en-US" dirty="0"/>
              <a:t>By defining a fragment, you create a modular chunk of query logic. </a:t>
            </a:r>
          </a:p>
          <a:p>
            <a:r>
              <a:rPr lang="en-US" dirty="0"/>
              <a:t>This is especially beneficial when the same group of fields is needed in multiple queries.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Enhancing Readability and Organization:</a:t>
            </a:r>
            <a:endParaRPr lang="en-US" dirty="0"/>
          </a:p>
          <a:p>
            <a:r>
              <a:rPr lang="en-US" dirty="0"/>
              <a:t>In addition to promoting reuse, fragments inherently make your queries more readable and better organized. </a:t>
            </a:r>
            <a:endParaRPr lang="en-US"/>
          </a:p>
          <a:p>
            <a:r>
              <a:rPr lang="en-US" dirty="0"/>
              <a:t>With descriptive names, they serve as self-documenting elements within your codebase, making it easier for developers to navigate and understand.</a:t>
            </a:r>
            <a:br>
              <a:rPr lang="en-US" dirty="0">
                <a:cs typeface="+mn-lt"/>
              </a:rPr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Example of Fragment Usage:</a:t>
            </a:r>
            <a:endParaRPr lang="en-US" dirty="0"/>
          </a:p>
          <a:p>
            <a:r>
              <a:rPr lang="en-US" dirty="0"/>
              <a:t>In the provided code example, we see a fragment named </a:t>
            </a:r>
            <a:r>
              <a:rPr lang="en-US" b="1" err="1"/>
              <a:t>RapperDetails</a:t>
            </a:r>
            <a:r>
              <a:rPr lang="en-US" dirty="0"/>
              <a:t>. </a:t>
            </a:r>
          </a:p>
          <a:p>
            <a:r>
              <a:rPr lang="en-US" dirty="0"/>
              <a:t>This fragment is then applied to two separate queries, </a:t>
            </a:r>
            <a:r>
              <a:rPr lang="en-US" b="1" err="1"/>
              <a:t>firstRapper</a:t>
            </a:r>
            <a:r>
              <a:rPr lang="en-US" dirty="0"/>
              <a:t> and </a:t>
            </a:r>
            <a:r>
              <a:rPr lang="en-US" b="1" err="1"/>
              <a:t>secondRapper</a:t>
            </a:r>
            <a:r>
              <a:rPr lang="en-US" dirty="0"/>
              <a:t>, by referencing </a:t>
            </a:r>
            <a:r>
              <a:rPr lang="en-US" b="1" dirty="0"/>
              <a:t>...</a:t>
            </a:r>
            <a:r>
              <a:rPr lang="en-US" b="1" err="1"/>
              <a:t>RapperDetails</a:t>
            </a:r>
            <a:r>
              <a:rPr lang="en-US" dirty="0"/>
              <a:t>, </a:t>
            </a:r>
          </a:p>
          <a:p>
            <a:r>
              <a:rPr lang="en-US" dirty="0"/>
              <a:t>eliminating the need to repeat the field definitions for each rapper query.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02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Aliases in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Aliases are simple yet powerful: they allow us to rename the result of a field in a query. 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Renaming for Clarity: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Aliases provide clarity by renaming field results to more descriptive terms, making the data more accessible and meaningful at a glance.</a:t>
            </a:r>
            <a:br>
              <a:rPr lang="en-US" dirty="0">
                <a:cs typeface="+mn-lt"/>
              </a:rPr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Resolving Naming Conflicts: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When querying fields that may have the same name or when using the same field multiple times with different arguments, aliases are the solution. </a:t>
            </a:r>
          </a:p>
          <a:p>
            <a:r>
              <a:rPr lang="en-US" dirty="0"/>
              <a:t>They avoid confusion in the query's results by ensuring each field result has a unique identifier.</a:t>
            </a:r>
            <a:br>
              <a:rPr lang="en-US" dirty="0"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 dirty="0"/>
              <a:t>Querying with Different Arguments: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Using aliases allows us to execute queries on the same field with varying arguments, </a:t>
            </a:r>
          </a:p>
          <a:p>
            <a:r>
              <a:rPr lang="en-US" dirty="0"/>
              <a:t>and neatly separate the results within the same query response.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dirty="0"/>
              <a:t>This capability is key for fetching diverse data in one go without losing the clarity of which result corresponds to which query condition.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2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Arguments: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Arguments allow us to customize queries, providing the enhanced flexibility needed to retrieve specific data.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They act much like function arguments, modifying the execution of a query or mutation.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/>
          </a:p>
          <a:p>
            <a:pPr>
              <a:buFont typeface="Arial"/>
            </a:pPr>
            <a:r>
              <a:rPr lang="en-US" b="1" dirty="0"/>
              <a:t>Customizes Queries: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With arguments, you can pass in values that refine your query results. </a:t>
            </a:r>
          </a:p>
          <a:p>
            <a:r>
              <a:rPr lang="en-US" dirty="0"/>
              <a:t>For example, you could search for a rapper by name, filter albums by release date, or paginate through a list of songs.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/>
          </a:p>
          <a:p>
            <a:pPr>
              <a:buFont typeface="Arial"/>
            </a:pPr>
            <a:r>
              <a:rPr lang="en-US" b="1" dirty="0"/>
              <a:t>Enhanced Flexibility: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Arguments can be used to sort, filter, and shape the data exactly how the client needs, </a:t>
            </a:r>
          </a:p>
          <a:p>
            <a:r>
              <a:rPr lang="en-US" dirty="0"/>
              <a:t>often in complex and dynamic ways.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/>
          </a:p>
          <a:p>
            <a:pPr>
              <a:buFont typeface="Arial"/>
            </a:pPr>
            <a:r>
              <a:rPr lang="en-US" b="1" dirty="0"/>
              <a:t>Code Example: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In the displayed query, </a:t>
            </a:r>
            <a:r>
              <a:rPr lang="en-US" b="1" err="1"/>
              <a:t>searchRapper</a:t>
            </a:r>
            <a:r>
              <a:rPr lang="en-US" dirty="0"/>
              <a:t> takes a </a:t>
            </a:r>
            <a:r>
              <a:rPr lang="en-US" b="1" dirty="0"/>
              <a:t>name</a:t>
            </a:r>
            <a:r>
              <a:rPr lang="en-US" dirty="0"/>
              <a:t> argument to look for a specific rapper. </a:t>
            </a:r>
          </a:p>
          <a:p>
            <a:r>
              <a:rPr lang="en-US" dirty="0"/>
              <a:t>This allows the client to directly ask for the </a:t>
            </a:r>
            <a:r>
              <a:rPr lang="en-US" b="1" dirty="0"/>
              <a:t>id</a:t>
            </a:r>
            <a:r>
              <a:rPr lang="en-US" dirty="0"/>
              <a:t>, </a:t>
            </a:r>
            <a:r>
              <a:rPr lang="en-US" b="1" dirty="0"/>
              <a:t>name</a:t>
            </a:r>
            <a:r>
              <a:rPr lang="en-US" dirty="0"/>
              <a:t>, and related </a:t>
            </a:r>
            <a:r>
              <a:rPr lang="en-US" b="1" dirty="0"/>
              <a:t>albums</a:t>
            </a:r>
            <a:r>
              <a:rPr lang="en-US" dirty="0"/>
              <a:t> of 'The Idaho Russet', demonstrating a targeted and efficient data fetch.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3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Variables:</a:t>
            </a:r>
            <a:endParaRPr lang="en-US" dirty="0"/>
          </a:p>
          <a:p>
            <a:r>
              <a:rPr lang="en-US" dirty="0"/>
              <a:t>Variables are key to maximizing the dynamism of </a:t>
            </a:r>
            <a:r>
              <a:rPr lang="en-US" err="1"/>
              <a:t>GraphQL</a:t>
            </a:r>
            <a:r>
              <a:rPr lang="en-US" dirty="0"/>
              <a:t>, allowing operations to be reused in various contexts. </a:t>
            </a:r>
          </a:p>
          <a:p>
            <a:r>
              <a:rPr lang="en-US" dirty="0"/>
              <a:t>They are defined with specific types to maintain consistency within the data flow.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Enabling Dynamic Operations:</a:t>
            </a:r>
            <a:endParaRPr lang="en-US"/>
          </a:p>
          <a:p>
            <a:r>
              <a:rPr lang="en-US" dirty="0"/>
              <a:t>By integrating variables into queries and mutations, operations become dynamic.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Defining Variable Types:</a:t>
            </a:r>
            <a:endParaRPr lang="en-US"/>
          </a:p>
          <a:p>
            <a:r>
              <a:rPr lang="en-US" dirty="0"/>
              <a:t>Variable types must be specified to ensure the type safety of your API.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This enforces a contract for the data that can be sent and received, much like the schema does for the overall API.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b="1" dirty="0"/>
              <a:t>Usage in Queries and Mutations:</a:t>
            </a:r>
            <a:endParaRPr lang="en-US"/>
          </a:p>
          <a:p>
            <a:r>
              <a:rPr lang="en-US" dirty="0"/>
              <a:t>Variables are used within queries and mutations by first declaring them in the operation signature with their respective types. </a:t>
            </a:r>
          </a:p>
          <a:p>
            <a:r>
              <a:rPr lang="en-US" dirty="0"/>
              <a:t>When executing the operation, actual values for these variables are provided.</a:t>
            </a:r>
            <a:endParaRPr lang="en-US" dirty="0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3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Dynamic Query Behavior: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With directives such as @include and @skip, you can control which parts of a query are executed, based on variables. </a:t>
            </a:r>
          </a:p>
          <a:p>
            <a:r>
              <a:rPr lang="en-US" dirty="0"/>
              <a:t>This allows a single query to serve multiple purposes, fetching different sets of data when conditions change.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Common Directives:</a:t>
            </a:r>
            <a:endParaRPr lang="en-US" dirty="0"/>
          </a:p>
          <a:p>
            <a:r>
              <a:rPr lang="en-US" dirty="0"/>
              <a:t>The @include directive lets you conditionally include fields in your result, while @skip allows you to omit fields based on a condition, typically tied to a variable. </a:t>
            </a:r>
          </a:p>
          <a:p>
            <a:r>
              <a:rPr lang="en-US" dirty="0"/>
              <a:t>These directives make your queries adaptable to context, such as user permissions or feature toggles.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Custom Directives:</a:t>
            </a:r>
            <a:endParaRPr lang="en-US" dirty="0"/>
          </a:p>
          <a:p>
            <a:r>
              <a:rPr lang="en-US" dirty="0"/>
              <a:t>You </a:t>
            </a:r>
            <a:r>
              <a:rPr lang="en-US" dirty="0" err="1"/>
              <a:t>canalso</a:t>
            </a:r>
            <a:r>
              <a:rPr lang="en-US" dirty="0"/>
              <a:t> define custom directives, opening up possibilities for integrating your business logic into your schema.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0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Using the @include Directive:</a:t>
            </a:r>
            <a:endParaRPr lang="en-US" dirty="0"/>
          </a:p>
          <a:p>
            <a:r>
              <a:rPr lang="en-US"/>
              <a:t>When this variable is </a:t>
            </a:r>
            <a:r>
              <a:rPr lang="en-US" b="1" dirty="0"/>
              <a:t>true</a:t>
            </a:r>
            <a:r>
              <a:rPr lang="en-US" dirty="0"/>
              <a:t>, the </a:t>
            </a:r>
            <a:r>
              <a:rPr lang="en-US" b="1" dirty="0"/>
              <a:t>albums</a:t>
            </a:r>
            <a:r>
              <a:rPr lang="en-US" dirty="0"/>
              <a:t> field and its subfields </a:t>
            </a:r>
            <a:r>
              <a:rPr lang="en-US" b="1" dirty="0"/>
              <a:t>title</a:t>
            </a:r>
            <a:r>
              <a:rPr lang="en-US" dirty="0"/>
              <a:t> and </a:t>
            </a:r>
            <a:r>
              <a:rPr lang="en-US" b="1" err="1"/>
              <a:t>releaseYear</a:t>
            </a:r>
            <a:r>
              <a:rPr lang="en-US" dirty="0"/>
              <a:t> will be included in the response.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9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@skip Directive:</a:t>
            </a:r>
            <a:endParaRPr lang="en-US" dirty="0"/>
          </a:p>
          <a:p>
            <a:r>
              <a:rPr lang="en-US" dirty="0"/>
              <a:t>In contrast, this query shows the @skip directive in action. If </a:t>
            </a:r>
            <a:r>
              <a:rPr lang="en-US" b="1" dirty="0"/>
              <a:t>$</a:t>
            </a:r>
            <a:r>
              <a:rPr lang="en-US" b="1" dirty="0" err="1"/>
              <a:t>includeAlbums</a:t>
            </a:r>
            <a:r>
              <a:rPr lang="en-US" dirty="0"/>
              <a:t> is </a:t>
            </a:r>
            <a:r>
              <a:rPr lang="en-US" b="1" dirty="0"/>
              <a:t>true</a:t>
            </a:r>
            <a:r>
              <a:rPr lang="en-US" dirty="0"/>
              <a:t>, the </a:t>
            </a:r>
            <a:r>
              <a:rPr lang="en-US" b="1" dirty="0"/>
              <a:t>albums</a:t>
            </a:r>
            <a:r>
              <a:rPr lang="en-US" dirty="0"/>
              <a:t> field will be skipped and not appear in the result.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br>
              <a:rPr lang="en-US" dirty="0">
                <a:ea typeface="Calibri"/>
                <a:cs typeface="+mn-lt"/>
              </a:rPr>
            </a:br>
            <a:r>
              <a:rPr lang="en-US" dirty="0"/>
              <a:t>The flexibility provided here allows clients to exclude information they may deem non-essential or sensitive, depending on the context of the request.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97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Error Handling in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Error handling is integral to </a:t>
            </a:r>
            <a:r>
              <a:rPr lang="en-US" err="1"/>
              <a:t>GraphQL's</a:t>
            </a:r>
            <a:r>
              <a:rPr lang="en-US" dirty="0"/>
              <a:t> design, offering developers clear insights within the response itself. </a:t>
            </a:r>
          </a:p>
          <a:p>
            <a:r>
              <a:rPr lang="en-US" dirty="0"/>
              <a:t>Unlike REST APIs, which use HTTP status codes as the primary error signaling mechanism, it includes detailed error information alongside the actual data.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Error Reporting in Responses:</a:t>
            </a:r>
            <a:endParaRPr lang="en-US" dirty="0"/>
          </a:p>
          <a:p>
            <a:r>
              <a:rPr lang="en-US" dirty="0"/>
              <a:t>When an error occurs in </a:t>
            </a:r>
            <a:r>
              <a:rPr lang="en-US" err="1"/>
              <a:t>GraphQL</a:t>
            </a:r>
            <a:r>
              <a:rPr lang="en-US" dirty="0"/>
              <a:t>, it doesn't completely halt the response. </a:t>
            </a:r>
          </a:p>
          <a:p>
            <a:r>
              <a:rPr lang="en-US" dirty="0"/>
              <a:t>Instead, errors are reported in the same payload as the data, under an </a:t>
            </a:r>
            <a:r>
              <a:rPr lang="en-US" b="1" dirty="0"/>
              <a:t>errors</a:t>
            </a:r>
            <a:r>
              <a:rPr lang="en-US" dirty="0"/>
              <a:t> field. </a:t>
            </a:r>
            <a:endParaRPr lang="en-US"/>
          </a:p>
          <a:p>
            <a:r>
              <a:rPr lang="en-US" dirty="0"/>
              <a:t>This ensures that any successful part of the request is still delivered to the client.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Structured Error Format:</a:t>
            </a:r>
            <a:endParaRPr lang="en-US" dirty="0"/>
          </a:p>
          <a:p>
            <a:r>
              <a:rPr lang="en-US" dirty="0"/>
              <a:t>Errors are structured objects, not just error strings.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This structure typically includes a message, </a:t>
            </a:r>
          </a:p>
          <a:p>
            <a:r>
              <a:rPr lang="en-US" dirty="0"/>
              <a:t>a list of locations in the query that led to the error, and an optional field for additional error details. 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b="1" dirty="0"/>
              <a:t>Partial Data with Errors:</a:t>
            </a:r>
            <a:endParaRPr lang="en-US" dirty="0"/>
          </a:p>
          <a:p>
            <a:r>
              <a:rPr lang="en-US" dirty="0"/>
              <a:t>One of </a:t>
            </a:r>
            <a:r>
              <a:rPr lang="en-US" err="1"/>
              <a:t>GraphQL's</a:t>
            </a:r>
            <a:r>
              <a:rPr lang="en-US" dirty="0"/>
              <a:t> strengths is its capability to return partial data even when some fields fail to resolve. </a:t>
            </a:r>
          </a:p>
          <a:p>
            <a:r>
              <a:rPr lang="en-US" dirty="0"/>
              <a:t>This allows the application to use the correctly fetched data while dealing with specific errors, </a:t>
            </a:r>
          </a:p>
          <a:p>
            <a:r>
              <a:rPr lang="en-US" dirty="0"/>
              <a:t>thereby improving the user experience and application resilience.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en-US" dirty="0"/>
              <a:t>This approach to error handling is designed to provide as much useful information as possible,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both for developers debugging issues and for client applications to handle errors gracefully. </a:t>
            </a:r>
          </a:p>
          <a:p>
            <a:r>
              <a:rPr lang="en-US" dirty="0"/>
              <a:t>Making it robust and user-centric of error management.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6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Understanding the Error Response:</a:t>
            </a:r>
            <a:endParaRPr lang="en-US" dirty="0"/>
          </a:p>
          <a:p>
            <a:r>
              <a:rPr lang="en-US" dirty="0"/>
              <a:t>This response illustrates </a:t>
            </a:r>
            <a:r>
              <a:rPr lang="en-US" err="1"/>
              <a:t>GraphQL's</a:t>
            </a:r>
            <a:r>
              <a:rPr lang="en-US" dirty="0"/>
              <a:t> error handling in action. </a:t>
            </a:r>
          </a:p>
          <a:p>
            <a:r>
              <a:rPr lang="en-US" dirty="0"/>
              <a:t>Notice the structure of the response: it contains an </a:t>
            </a:r>
            <a:r>
              <a:rPr lang="en-US" b="1" dirty="0"/>
              <a:t>errors</a:t>
            </a:r>
            <a:r>
              <a:rPr lang="en-US" dirty="0"/>
              <a:t> array and a </a:t>
            </a:r>
            <a:r>
              <a:rPr lang="en-US" b="1" dirty="0"/>
              <a:t>data</a:t>
            </a:r>
            <a:r>
              <a:rPr lang="en-US" dirty="0"/>
              <a:t> field. </a:t>
            </a:r>
          </a:p>
          <a:p>
            <a:r>
              <a:rPr lang="en-US" dirty="0"/>
              <a:t>This demonstrates </a:t>
            </a:r>
            <a:r>
              <a:rPr lang="en-US" dirty="0" err="1"/>
              <a:t>GraphQL's</a:t>
            </a:r>
            <a:r>
              <a:rPr lang="en-US" dirty="0"/>
              <a:t> ability to return both errors and data in the same response.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br>
              <a:rPr lang="en-US" dirty="0">
                <a:ea typeface="Calibri"/>
                <a:cs typeface="+mn-lt"/>
              </a:rPr>
            </a:br>
            <a:r>
              <a:rPr lang="en-US" dirty="0"/>
              <a:t>The error object provides a clear </a:t>
            </a:r>
            <a:r>
              <a:rPr lang="en-US" b="1" dirty="0"/>
              <a:t>message</a:t>
            </a:r>
            <a:r>
              <a:rPr lang="en-US" dirty="0"/>
              <a:t> indicating what went wrong, in this case, 'Artist not found'. </a:t>
            </a:r>
            <a:br>
              <a:rPr lang="en-US" dirty="0">
                <a:cs typeface="+mn-lt"/>
              </a:rPr>
            </a:br>
            <a:r>
              <a:rPr lang="en-US" dirty="0"/>
              <a:t>Additionally, it specifies the </a:t>
            </a:r>
            <a:r>
              <a:rPr lang="en-US" b="1" dirty="0"/>
              <a:t>locations</a:t>
            </a:r>
            <a:r>
              <a:rPr lang="en-US" dirty="0"/>
              <a:t> with line and column information, </a:t>
            </a:r>
          </a:p>
          <a:p>
            <a:r>
              <a:rPr lang="en-US" dirty="0"/>
              <a:t>pinpointing where in the query the error occurred, and the </a:t>
            </a:r>
            <a:r>
              <a:rPr lang="en-US" b="1" dirty="0"/>
              <a:t>path</a:t>
            </a:r>
            <a:r>
              <a:rPr lang="en-US" dirty="0"/>
              <a:t> to the field that caused the error.</a:t>
            </a:r>
            <a:endParaRPr lang="en-US">
              <a:ea typeface="Calibri"/>
              <a:cs typeface="+mn-lt"/>
            </a:endParaRPr>
          </a:p>
          <a:p>
            <a:endParaRPr lang="en-US" dirty="0"/>
          </a:p>
          <a:p>
            <a:r>
              <a:rPr lang="en-US" b="1" dirty="0"/>
              <a:t>Partial Data and Nullability:</a:t>
            </a:r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data</a:t>
            </a:r>
            <a:r>
              <a:rPr lang="en-US" dirty="0"/>
              <a:t> part of the response, we see that the </a:t>
            </a:r>
            <a:r>
              <a:rPr lang="en-US" b="1" dirty="0"/>
              <a:t>artist</a:t>
            </a:r>
            <a:r>
              <a:rPr lang="en-US" dirty="0"/>
              <a:t> field returns </a:t>
            </a:r>
            <a:r>
              <a:rPr lang="en-US" b="1" dirty="0"/>
              <a:t>null</a:t>
            </a:r>
            <a:r>
              <a:rPr lang="en-US" dirty="0"/>
              <a:t>. </a:t>
            </a:r>
          </a:p>
          <a:p>
            <a:endParaRPr lang="en-US" dirty="0">
              <a:ea typeface="Calibri" panose="020F0502020204030204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08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Resolvers:</a:t>
            </a:r>
            <a:endParaRPr lang="en-US" dirty="0"/>
          </a:p>
          <a:p>
            <a:r>
              <a:rPr lang="en-US" dirty="0"/>
              <a:t>Resolvers are the engines under the hood. They are functions that resolve individual fields in a query.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Think of them as the bridge connecting your schema — the types and fields — to the actual data they represent.</a:t>
            </a:r>
            <a:br>
              <a:rPr lang="en-US" dirty="0"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r>
              <a:rPr lang="en-US" b="1" dirty="0"/>
              <a:t>Resolvers Connect Types to Data:</a:t>
            </a:r>
            <a:endParaRPr lang="en-US" dirty="0"/>
          </a:p>
          <a:p>
            <a:r>
              <a:rPr lang="en-US" dirty="0"/>
              <a:t>Each field in a schema is associated with a type, and each type is associated with a resolver. </a:t>
            </a:r>
            <a:endParaRPr lang="en-US">
              <a:ea typeface="Calibri"/>
              <a:cs typeface="Calibri"/>
            </a:endParaRPr>
          </a:p>
          <a:p>
            <a:r>
              <a:rPr lang="en-US" dirty="0"/>
              <a:t>These resolvers determine how to fetch the data for their respective fields, whether it’s from a database, a microservice, or a third-party API.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Role of Resolvers in Query Execution:</a:t>
            </a:r>
            <a:endParaRPr lang="en-US" dirty="0"/>
          </a:p>
          <a:p>
            <a:r>
              <a:rPr lang="en-US" dirty="0"/>
              <a:t>When a query or mutation comes in, it’s the resolvers’ job to execute. </a:t>
            </a:r>
          </a:p>
          <a:p>
            <a:r>
              <a:rPr lang="en-US" dirty="0"/>
              <a:t>They're triggered as processes each field, working in a nested manner that corresponds to the structure of the query.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Resolver Signature:</a:t>
            </a:r>
            <a:endParaRPr lang="en-US" dirty="0"/>
          </a:p>
          <a:p>
            <a:r>
              <a:rPr lang="en-US" dirty="0"/>
              <a:t>Resolvers have a specific signature. </a:t>
            </a:r>
          </a:p>
          <a:p>
            <a:endParaRPr lang="en-US" dirty="0"/>
          </a:p>
          <a:p>
            <a:r>
              <a:rPr lang="en-US" dirty="0"/>
              <a:t>They receive four arguments: </a:t>
            </a:r>
          </a:p>
          <a:p>
            <a:r>
              <a:rPr lang="en-US" dirty="0"/>
              <a:t>the </a:t>
            </a:r>
            <a:r>
              <a:rPr lang="en-US" b="1" dirty="0"/>
              <a:t>parent</a:t>
            </a:r>
            <a:r>
              <a:rPr lang="en-US" dirty="0"/>
              <a:t> result, which provides the result from the previous resolver execution, </a:t>
            </a:r>
            <a:endParaRPr lang="en-US"/>
          </a:p>
          <a:p>
            <a:r>
              <a:rPr lang="en-US" dirty="0"/>
              <a:t>the </a:t>
            </a:r>
            <a:r>
              <a:rPr lang="en-US" b="1" dirty="0" err="1"/>
              <a:t>args</a:t>
            </a:r>
            <a:r>
              <a:rPr lang="en-US" dirty="0"/>
              <a:t>, which are the input arguments from the query,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 </a:t>
            </a:r>
            <a:r>
              <a:rPr lang="en-US" b="1" dirty="0"/>
              <a:t>context</a:t>
            </a:r>
            <a:r>
              <a:rPr lang="en-US" dirty="0"/>
              <a:t>, which is a global object passed throughout each resolver call, and </a:t>
            </a:r>
            <a:endParaRPr lang="en-US"/>
          </a:p>
          <a:p>
            <a:r>
              <a:rPr lang="en-US" dirty="0"/>
              <a:t>the </a:t>
            </a:r>
            <a:r>
              <a:rPr lang="en-US" b="1" dirty="0"/>
              <a:t>info</a:t>
            </a:r>
            <a:r>
              <a:rPr lang="en-US" dirty="0"/>
              <a:t> object, which contains information about the execution state of the query.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17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 Functionality:</a:t>
            </a:r>
            <a:endParaRPr lang="en-US"/>
          </a:p>
          <a:p>
            <a:r>
              <a:rPr lang="en-US" dirty="0"/>
              <a:t>Here we have two resolver functions defined within our </a:t>
            </a:r>
            <a:r>
              <a:rPr lang="en-US" b="1" err="1"/>
              <a:t>RapperResolver</a:t>
            </a:r>
            <a:r>
              <a:rPr lang="en-US" dirty="0"/>
              <a:t> class. </a:t>
            </a:r>
          </a:p>
          <a:p>
            <a:r>
              <a:rPr lang="en-US" dirty="0"/>
              <a:t>The first function, </a:t>
            </a:r>
            <a:r>
              <a:rPr lang="en-US" b="1" dirty="0"/>
              <a:t>rapper</a:t>
            </a:r>
            <a:r>
              <a:rPr lang="en-US" dirty="0"/>
              <a:t>, retrieves data for a single rapper based on an ID. The second function, </a:t>
            </a:r>
            <a:r>
              <a:rPr lang="en-US" b="1" dirty="0"/>
              <a:t>rappers</a:t>
            </a:r>
            <a:r>
              <a:rPr lang="en-US" dirty="0"/>
              <a:t>, fetches an array of all rappers.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br>
              <a:rPr lang="en-US" b="1" dirty="0">
                <a:ea typeface="Calibri"/>
                <a:cs typeface="+mn-lt"/>
              </a:rPr>
            </a:br>
            <a:r>
              <a:rPr lang="en-US" dirty="0"/>
              <a:t>Each function uses the </a:t>
            </a:r>
            <a:r>
              <a:rPr lang="en-US" b="1" dirty="0" err="1"/>
              <a:t>rapperService</a:t>
            </a:r>
            <a:r>
              <a:rPr lang="en-US" dirty="0"/>
              <a:t> to communicate with the database, demonstrating how resolvers translate from </a:t>
            </a:r>
            <a:r>
              <a:rPr lang="en-US" dirty="0" err="1"/>
              <a:t>GraphQL</a:t>
            </a:r>
            <a:r>
              <a:rPr lang="en-US" dirty="0"/>
              <a:t> queries to actual data retrieval operations.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8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Mutation Resolver for Data Creation:</a:t>
            </a:r>
            <a:endParaRPr lang="en-US" dirty="0"/>
          </a:p>
          <a:p>
            <a:r>
              <a:rPr lang="en-US" dirty="0"/>
              <a:t>Here we have a resolver function designed for a mutation. It's responsible for creating a new rapper entity in our system.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br>
              <a:rPr lang="en-US" dirty="0">
                <a:cs typeface="+mn-lt"/>
              </a:rPr>
            </a:br>
            <a:r>
              <a:rPr lang="en-US" dirty="0"/>
              <a:t>The </a:t>
            </a:r>
            <a:r>
              <a:rPr lang="en-US" b="1" err="1"/>
              <a:t>createRapper</a:t>
            </a:r>
            <a:r>
              <a:rPr lang="en-US" dirty="0"/>
              <a:t> mutation takes a </a:t>
            </a:r>
            <a:r>
              <a:rPr lang="en-US" b="1" err="1"/>
              <a:t>NewRapperInput</a:t>
            </a:r>
            <a:r>
              <a:rPr lang="en-US" dirty="0"/>
              <a:t> type, </a:t>
            </a:r>
          </a:p>
          <a:p>
            <a:r>
              <a:rPr lang="en-US" dirty="0"/>
              <a:t>which contains the new rapper's details. </a:t>
            </a:r>
          </a:p>
          <a:p>
            <a:r>
              <a:rPr lang="en-US" dirty="0"/>
              <a:t>It then creates a </a:t>
            </a:r>
            <a:r>
              <a:rPr lang="en-US" b="1" err="1"/>
              <a:t>newRapper</a:t>
            </a:r>
            <a:r>
              <a:rPr lang="en-US" dirty="0"/>
              <a:t> object, assigns it a unique ID, and includes the input data. </a:t>
            </a:r>
          </a:p>
          <a:p>
            <a:r>
              <a:rPr lang="en-US" dirty="0"/>
              <a:t>Finally, it adds the new rapper to our data store and returns the newly created rapper object.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4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2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Uncle Rico's store, a well-known local spot, was more than just a place to buy games—it was a portal to the past.</a:t>
            </a:r>
          </a:p>
          <a:p>
            <a:endParaRPr lang="en-US" b="1" dirty="0"/>
          </a:p>
          <a:p>
            <a:r>
              <a:rPr lang="en-US" dirty="0"/>
              <a:t>Visitors found themselves immersed in a collection that not only brought back memories but also celebrated the enduring joy of gaming experienced during childhood.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Balancing Nostalgia with Innovation:</a:t>
            </a:r>
            <a:endParaRPr lang="en-US" dirty="0"/>
          </a:p>
          <a:p>
            <a:r>
              <a:rPr lang="en-US" dirty="0"/>
              <a:t>Rico was a pioneer who appreciated the charm of classic gaming while eagerly exploring new technological advances.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His vision was clear: </a:t>
            </a:r>
          </a:p>
          <a:p>
            <a:r>
              <a:rPr lang="en-US" dirty="0"/>
              <a:t>to share this rich blend of past and present with a broader audience, ensuring that the appreciation for both physical and digital gaming formats continued to thrive.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Continuing a Tradition of Gaming Excellence:</a:t>
            </a:r>
            <a:endParaRPr lang="en-US" dirty="0"/>
          </a:p>
          <a:p>
            <a:r>
              <a:rPr lang="en-US" dirty="0"/>
              <a:t>Engaging with Rico's collection is not by chance—it's an active choice to connect with the history of gaming.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This endeavor goes beyond mere commerce; it is about preserving and enhancing a community built on shared experiences and a love for gaming's classic era.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90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Objective:</a:t>
            </a:r>
          </a:p>
          <a:p>
            <a:r>
              <a:rPr lang="en-US" dirty="0"/>
              <a:t>Our primary goal is to digitize Uncle Rico’s treasure trove of retro games. </a:t>
            </a:r>
          </a:p>
          <a:p>
            <a:r>
              <a:rPr lang="en-US" dirty="0"/>
              <a:t>It’s a tribute to the past and a bridge to the future, leveraging digital tools to preserve and enliven these gaming relics for enthusiasts worldwide.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/>
          </a:p>
          <a:p>
            <a:r>
              <a:rPr lang="en-US" b="1" dirty="0"/>
              <a:t>Why </a:t>
            </a:r>
            <a:r>
              <a:rPr lang="en-US" b="1" dirty="0" err="1"/>
              <a:t>GraphQL</a:t>
            </a:r>
            <a:r>
              <a:rPr lang="en-US" b="1" dirty="0"/>
              <a:t>?</a:t>
            </a:r>
            <a:endParaRPr lang="en-US" dirty="0">
              <a:ea typeface="Calibri"/>
              <a:cs typeface="Calibri"/>
            </a:endParaRPr>
          </a:p>
          <a:p>
            <a:r>
              <a:rPr lang="en-US" err="1"/>
              <a:t>GraphQL</a:t>
            </a:r>
            <a:r>
              <a:rPr lang="en-US" dirty="0"/>
              <a:t> is our chosen technology because it epitomizes the art of specific and efficient data delivery. </a:t>
            </a:r>
          </a:p>
          <a:p>
            <a:endParaRPr lang="en-US" dirty="0"/>
          </a:p>
          <a:p>
            <a:r>
              <a:rPr lang="en-US" dirty="0"/>
              <a:t>It allows us to provide personalized experiences for our users, enabling them to uncover their nostalgic desires quickly and easily.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The Transition to Digital – Why Now?</a:t>
            </a:r>
            <a:endParaRPr lang="en-US" dirty="0"/>
          </a:p>
          <a:p>
            <a:r>
              <a:rPr lang="en-US" dirty="0"/>
              <a:t>The digital leap is not just a step forward; it’s a necessity rooted in our duty to carry on Uncle Rico’s passion. 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In an age where the digital is omnipresent, we embrace it to keep the culture and the community around these games vibrant and accessible.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b="1" dirty="0"/>
          </a:p>
          <a:p>
            <a:r>
              <a:rPr lang="en-US" b="1" dirty="0"/>
              <a:t>Choosing </a:t>
            </a:r>
            <a:r>
              <a:rPr lang="en-US" b="1" dirty="0" err="1"/>
              <a:t>GraphQL</a:t>
            </a:r>
            <a:r>
              <a:rPr lang="en-US" b="1" dirty="0"/>
              <a:t>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Opting for </a:t>
            </a:r>
            <a:r>
              <a:rPr lang="en-US" err="1"/>
              <a:t>GraphQL</a:t>
            </a:r>
            <a:r>
              <a:rPr lang="en-US" dirty="0"/>
              <a:t> was a strategic decision. </a:t>
            </a:r>
          </a:p>
          <a:p>
            <a:r>
              <a:rPr lang="en-US" dirty="0"/>
              <a:t>Its flexibility in data retrieval means our users won't wade through irrelevant information.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They’ll directly access the games that matter to them, reflecting our commitment to a user-centered service.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5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Defining Our Roles:</a:t>
            </a:r>
            <a:endParaRPr lang="en-US"/>
          </a:p>
          <a:p>
            <a:r>
              <a:rPr lang="en-US" dirty="0"/>
              <a:t>Our team takes on two primary roles: Data Explorers and Query Architects. </a:t>
            </a:r>
          </a:p>
          <a:p>
            <a:endParaRPr lang="en-US"/>
          </a:p>
          <a:p>
            <a:r>
              <a:rPr lang="en-US" dirty="0"/>
              <a:t>As Data Explorers, we navigate through our digitalized collection, using </a:t>
            </a:r>
            <a:r>
              <a:rPr lang="en-US" dirty="0" err="1"/>
              <a:t>GraphQL</a:t>
            </a:r>
            <a:r>
              <a:rPr lang="en-US" dirty="0"/>
              <a:t> to understand the vast array of games we offer. </a:t>
            </a:r>
            <a:endParaRPr lang="en-US"/>
          </a:p>
          <a:p>
            <a:endParaRPr lang="en-US" dirty="0"/>
          </a:p>
          <a:p>
            <a:r>
              <a:rPr lang="en-US" dirty="0"/>
              <a:t>Query Architects are the designers of our data-fetching strategies, crafting precise queries that meet our user's needs.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Objectives for Our Roles:</a:t>
            </a:r>
            <a:endParaRPr lang="en-US" dirty="0"/>
          </a:p>
          <a:p>
            <a:r>
              <a:rPr lang="en-US" dirty="0"/>
              <a:t>Our aim is to become adept with </a:t>
            </a:r>
            <a:r>
              <a:rPr lang="en-US" err="1"/>
              <a:t>GraphQL</a:t>
            </a:r>
            <a:r>
              <a:rPr lang="en-US" dirty="0"/>
              <a:t>, turning complex data landscapes into user-friendly information. </a:t>
            </a:r>
          </a:p>
          <a:p>
            <a:endParaRPr lang="en-US" dirty="0"/>
          </a:p>
          <a:p>
            <a:r>
              <a:rPr lang="en-US" dirty="0"/>
              <a:t>We focus on proficiency, ensuring that even the most intricate queries become effortless for us to construct and execute.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Goals for Mastery:</a:t>
            </a:r>
            <a:endParaRPr lang="en-US" dirty="0"/>
          </a:p>
          <a:p>
            <a:r>
              <a:rPr lang="en-US" dirty="0"/>
              <a:t>The end goal is ease of data retrieval. </a:t>
            </a:r>
          </a:p>
          <a:p>
            <a:r>
              <a:rPr lang="en-US" dirty="0"/>
              <a:t>We want every team member to retrieve any piece of data with confidence and speed.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It’s about making the complex simple and the inaccessible, reachable.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3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Interactive Lab Tasks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Review Playground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 dirty="0"/>
              <a:t>Docs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742950" lvl="2" indent="-285750">
              <a:buFont typeface="Arial"/>
              <a:buChar char="•"/>
            </a:pPr>
            <a:r>
              <a:rPr lang="en-US" dirty="0"/>
              <a:t>Schemas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Query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Naming Your Query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Two Queries - Aliases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Fragments for re-</a:t>
            </a:r>
            <a:r>
              <a:rPr lang="en-US" dirty="0" err="1"/>
              <a:t>usabability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Arguments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Mutations</a:t>
            </a:r>
            <a:endParaRPr lang="en-US" dirty="0">
              <a:cs typeface="Calibri"/>
            </a:endParaRPr>
          </a:p>
          <a:p>
            <a:pPr marL="742950" lvl="2" indent="-285750">
              <a:buFont typeface="Arial"/>
              <a:buChar char="•"/>
            </a:pPr>
            <a:r>
              <a:rPr lang="en-US" dirty="0"/>
              <a:t>Mutation Operations</a:t>
            </a:r>
            <a:endParaRPr lang="en-US">
              <a:cs typeface="Calibri" panose="020F0502020204030204"/>
            </a:endParaRPr>
          </a:p>
          <a:p>
            <a:pPr marL="1200150" lvl="4" indent="-285750">
              <a:buFont typeface="Arial"/>
              <a:buChar char="•"/>
            </a:pPr>
            <a:r>
              <a:rPr lang="en-US" dirty="0"/>
              <a:t>Create</a:t>
            </a:r>
            <a:endParaRPr lang="en-US">
              <a:cs typeface="Calibri" panose="020F0502020204030204"/>
            </a:endParaRPr>
          </a:p>
          <a:p>
            <a:pPr marL="1200150" lvl="4" indent="-285750">
              <a:buFont typeface="Arial"/>
              <a:buChar char="•"/>
            </a:pPr>
            <a:r>
              <a:rPr lang="en-US" dirty="0"/>
              <a:t>Update</a:t>
            </a:r>
            <a:endParaRPr lang="en-US">
              <a:cs typeface="Calibri" panose="020F0502020204030204"/>
            </a:endParaRPr>
          </a:p>
          <a:p>
            <a:pPr marL="1200150" lvl="4" indent="-285750">
              <a:buFont typeface="Arial"/>
              <a:buChar char="•"/>
            </a:pPr>
            <a:r>
              <a:rPr lang="en-US" dirty="0"/>
              <a:t>Delete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Variables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Directives?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67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6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Opening Remarks for Q&amp;A:</a:t>
            </a:r>
            <a:endParaRPr lang="en-US" dirty="0"/>
          </a:p>
          <a:p>
            <a:r>
              <a:rPr lang="en-US" dirty="0"/>
              <a:t>I want to express my gratitude for your engagement and insightful contributions throughout this session. </a:t>
            </a:r>
          </a:p>
          <a:p>
            <a:r>
              <a:rPr lang="en-US" dirty="0"/>
              <a:t>Now, we have the opportunity to delve deeper into any queries you might have.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Encouraging Participation: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/>
              <a:t>This is the perfect time to clarify doubts or expand on any topic we've touched upon today. </a:t>
            </a:r>
          </a:p>
          <a:p>
            <a:r>
              <a:rPr lang="en-US" dirty="0"/>
              <a:t>Whether it relates to </a:t>
            </a:r>
            <a:r>
              <a:rPr lang="en-US" dirty="0" err="1"/>
              <a:t>GraphQL's</a:t>
            </a:r>
            <a:r>
              <a:rPr lang="en-US" dirty="0"/>
              <a:t> basics or advanced features, your projects, or best practices, I'm here to help illuminate those areas.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Reminder of Available Resources: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Don't forget, our learning doesn't end here. </a:t>
            </a:r>
          </a:p>
          <a:p>
            <a:r>
              <a:rPr lang="en-US" dirty="0"/>
              <a:t>There are ample resources at your disposal for continued education on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 I encourage you to make use of them to further your understanding and skills.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Closing the Q&amp;A: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As we approach the end of our Q&amp;A, I'll take one or two final questions. </a:t>
            </a:r>
          </a:p>
          <a:p>
            <a:r>
              <a:rPr lang="en-US" dirty="0"/>
              <a:t>I'd like to thank you once again for the thoughtful dialogue. </a:t>
            </a:r>
          </a:p>
          <a:p>
            <a:r>
              <a:rPr lang="en-US" dirty="0"/>
              <a:t>Your curiosity and eagerness to learn are what make these sessions truly valuable.</a:t>
            </a:r>
            <a:br>
              <a:rPr lang="en-US" dirty="0">
                <a:cs typeface="+mn-lt"/>
              </a:rPr>
            </a:b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Core Motivations:</a:t>
            </a:r>
            <a:r>
              <a:rPr lang="en-US" dirty="0"/>
              <a:t> </a:t>
            </a:r>
            <a:endParaRPr lang="en-US"/>
          </a:p>
          <a:p>
            <a:r>
              <a:rPr lang="en-US" dirty="0" err="1"/>
              <a:t>GraphQL</a:t>
            </a:r>
            <a:r>
              <a:rPr lang="en-US" dirty="0"/>
              <a:t> is fundamentally designed around two key motivations: Efficiency and Flexibility.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Efficiency:</a:t>
            </a:r>
            <a:r>
              <a:rPr lang="en-US" dirty="0"/>
              <a:t> </a:t>
            </a:r>
          </a:p>
          <a:p>
            <a:r>
              <a:rPr lang="en-US" dirty="0"/>
              <a:t>Traditionally, fetching data might require multiple API calls to gather all necessary information, </a:t>
            </a:r>
          </a:p>
          <a:p>
            <a:r>
              <a:rPr lang="en-US" dirty="0"/>
              <a:t>which can significantly slow down an application and increase network load. </a:t>
            </a:r>
          </a:p>
          <a:p>
            <a:r>
              <a:rPr lang="en-US" dirty="0"/>
              <a:t>This is addressed by allowing a single, optimized request that retrieves everything needed at once.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This streamlined process enhances the application’s responsiveness and reduces bandwidth usage, </a:t>
            </a:r>
          </a:p>
          <a:p>
            <a:r>
              <a:rPr lang="en-US" dirty="0"/>
              <a:t>making it ideal for complex or mobile environments.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Flexibility:</a:t>
            </a:r>
            <a:endParaRPr lang="en-US" b="1" dirty="0">
              <a:cs typeface="Calibri"/>
            </a:endParaRPr>
          </a:p>
          <a:p>
            <a:r>
              <a:rPr lang="en-US" dirty="0"/>
              <a:t>One of the standout features of is the control it offers to front-end developers. </a:t>
            </a:r>
            <a:endParaRPr lang="en-US" dirty="0">
              <a:cs typeface="Calibri"/>
            </a:endParaRPr>
          </a:p>
          <a:p>
            <a:r>
              <a:rPr lang="en-US" dirty="0"/>
              <a:t>Instead of being limited by predefined data structures created on the backend, </a:t>
            </a:r>
          </a:p>
          <a:p>
            <a:r>
              <a:rPr lang="en-US" dirty="0"/>
              <a:t>developers can specify exactly what data they need. </a:t>
            </a:r>
            <a:endParaRPr lang="en-US" dirty="0">
              <a:cs typeface="Calibri"/>
            </a:endParaRPr>
          </a:p>
          <a:p>
            <a:r>
              <a:rPr lang="en-US" dirty="0"/>
              <a:t>This capability not only accelerates development times but also allows for more customized and dynamic application features, </a:t>
            </a:r>
            <a:br>
              <a:rPr lang="en-US" dirty="0">
                <a:cs typeface="+mn-lt"/>
              </a:rPr>
            </a:br>
            <a:r>
              <a:rPr lang="en-US" dirty="0"/>
              <a:t>effectively removing the backend as a bottleneck in the development process.</a:t>
            </a:r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1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r>
              <a:rPr lang="en-US" b="1" err="1"/>
              <a:t>GraphQL's</a:t>
            </a:r>
            <a:r>
              <a:rPr lang="en-US" b="1" dirty="0"/>
              <a:t> Innovations:</a:t>
            </a:r>
            <a:r>
              <a:rPr lang="en-US" dirty="0"/>
              <a:t> </a:t>
            </a:r>
            <a:endParaRPr lang="en-US"/>
          </a:p>
          <a:p>
            <a:r>
              <a:rPr lang="en-US" dirty="0" err="1"/>
              <a:t>GraphQL</a:t>
            </a:r>
            <a:r>
              <a:rPr lang="en-US" dirty="0"/>
              <a:t> introduces a new approach to API design and data management, </a:t>
            </a:r>
            <a:endParaRPr lang="en-US" dirty="0">
              <a:cs typeface="Calibri"/>
            </a:endParaRPr>
          </a:p>
          <a:p>
            <a:r>
              <a:rPr lang="en-US" dirty="0"/>
              <a:t>embodying several key innovations that overcome the constraints of traditional REST APIs.</a:t>
            </a:r>
            <a:endParaRPr lang="en-US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Query Language for APIs:</a:t>
            </a:r>
            <a:r>
              <a:rPr lang="en-US" dirty="0"/>
              <a:t> </a:t>
            </a:r>
          </a:p>
          <a:p>
            <a:r>
              <a:rPr lang="en-US" dirty="0"/>
              <a:t>Unlike REST, which often requires handling multiple endpoints, it provides a query language designed specifically for APIs. </a:t>
            </a:r>
            <a:endParaRPr lang="en-US">
              <a:cs typeface="Calibri"/>
            </a:endParaRPr>
          </a:p>
          <a:p>
            <a:r>
              <a:rPr lang="en-US" dirty="0"/>
              <a:t>This allows developers to explicitly specify exactly what data they need, eliminating inefficiencies such as over-fetching and under-fetching. 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Runtime for Executing Queries:</a:t>
            </a:r>
            <a:r>
              <a:rPr lang="en-US" dirty="0"/>
              <a:t> </a:t>
            </a:r>
          </a:p>
          <a:p>
            <a:r>
              <a:rPr lang="en-US" dirty="0"/>
              <a:t>It includes a runtime environment that processes queries.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This means that any data request is efficiently resolved and returned to the client, </a:t>
            </a:r>
          </a:p>
          <a:p>
            <a:r>
              <a:rPr lang="en-US" dirty="0"/>
              <a:t>no matter the complexity of the data or the diversity of the backend systems, including various types of databases and microservices. </a:t>
            </a:r>
          </a:p>
          <a:p>
            <a:r>
              <a:rPr lang="en-US" dirty="0"/>
              <a:t>This capability ensures that it can scale seamlessly across different platforms and data volumes.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b="1" dirty="0"/>
              <a:t>Type System You Define for Your Data:</a:t>
            </a:r>
            <a:r>
              <a:rPr lang="en-US" dirty="0"/>
              <a:t> </a:t>
            </a:r>
          </a:p>
          <a:p>
            <a:r>
              <a:rPr lang="en-US" dirty="0"/>
              <a:t>At the heart of </a:t>
            </a:r>
            <a:r>
              <a:rPr lang="en-US" dirty="0" err="1"/>
              <a:t>GraphQL</a:t>
            </a:r>
            <a:r>
              <a:rPr lang="en-US" dirty="0"/>
              <a:t> is a robust type system defined by developers.</a:t>
            </a:r>
          </a:p>
          <a:p>
            <a:r>
              <a:rPr lang="en-US" dirty="0"/>
              <a:t>This acts as a clear contract that governs the interactions between clients and servers. </a:t>
            </a:r>
          </a:p>
          <a:p>
            <a:r>
              <a:rPr lang="en-US" dirty="0"/>
              <a:t>It facilitates thorough data validation, improves API documentation, and supports introspection features.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3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Allows Clients to Request Exactly What They Need: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By receiving precisely the data they request, </a:t>
            </a:r>
          </a:p>
          <a:p>
            <a:r>
              <a:rPr lang="en-US" dirty="0"/>
              <a:t>applications can optimize both performance and resource utilization, leading to faster and more efficient operations.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Evolves Your API Without Versions:</a:t>
            </a:r>
            <a:r>
              <a:rPr lang="en-US" dirty="0"/>
              <a:t> </a:t>
            </a:r>
          </a:p>
          <a:p>
            <a:r>
              <a:rPr lang="en-US" dirty="0"/>
              <a:t>Unlike traditional APIs that often require versioning to accommodate changes—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resulting in multiple versions like v1, v2, and so on—</a:t>
            </a:r>
            <a:r>
              <a:rPr lang="en-US" dirty="0" err="1"/>
              <a:t>GraphQL</a:t>
            </a:r>
            <a:r>
              <a:rPr lang="en-US" dirty="0"/>
              <a:t> allows for the evolution of an API without the need for creating new versions.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3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r>
              <a:rPr lang="en-US" b="1" dirty="0" err="1"/>
              <a:t>GraphQL's</a:t>
            </a:r>
            <a:r>
              <a:rPr lang="en-US" b="1" dirty="0"/>
              <a:t> Type Safety &amp; Validation: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The type system and schema validation are foundational to its reliability and its developer-friendly nature. </a:t>
            </a:r>
            <a:endParaRPr lang="en-US" dirty="0">
              <a:cs typeface="Calibri"/>
            </a:endParaRPr>
          </a:p>
          <a:p>
            <a:r>
              <a:rPr lang="en-US" dirty="0"/>
              <a:t>These features enable more robust tooling and enhance team collaboration.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Schema as a Contract:</a:t>
            </a:r>
            <a:r>
              <a:rPr lang="en-US" dirty="0"/>
              <a:t> </a:t>
            </a:r>
          </a:p>
          <a:p>
            <a:r>
              <a:rPr lang="en-US" dirty="0"/>
              <a:t>The schema functions as a contract between the client and server. </a:t>
            </a:r>
            <a:endParaRPr lang="en-US" dirty="0">
              <a:cs typeface="Calibri"/>
            </a:endParaRPr>
          </a:p>
          <a:p>
            <a:r>
              <a:rPr lang="en-US" dirty="0"/>
              <a:t>It clearly defines what queries are permissible and what data types should be returned. </a:t>
            </a:r>
            <a:endParaRPr lang="en-US" dirty="0">
              <a:cs typeface="Calibri"/>
            </a:endParaRPr>
          </a:p>
          <a:p>
            <a:r>
              <a:rPr lang="en-US" dirty="0"/>
              <a:t>This explicit agreement ensures a consistent and error-free structure for data interactions.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Automatic Query Validation:</a:t>
            </a:r>
            <a:r>
              <a:rPr lang="en-US" dirty="0"/>
              <a:t> </a:t>
            </a:r>
          </a:p>
          <a:p>
            <a:r>
              <a:rPr lang="en-US" dirty="0"/>
              <a:t>Enhances the development process with automatic query validation. </a:t>
            </a:r>
            <a:endParaRPr lang="en-US" dirty="0">
              <a:cs typeface="Calibri"/>
            </a:endParaRPr>
          </a:p>
          <a:p>
            <a:r>
              <a:rPr lang="en-US" dirty="0"/>
              <a:t>Each query is checked against the schema before execution, ensuring compliance with the predefined data structure. </a:t>
            </a:r>
          </a:p>
          <a:p>
            <a:r>
              <a:rPr lang="en-US" dirty="0"/>
              <a:t>This validation step is crucial as it prevents errors early in the development cycle, </a:t>
            </a:r>
          </a:p>
          <a:p>
            <a:r>
              <a:rPr lang="en-US" dirty="0"/>
              <a:t>streamlining both development and maintenance tasks.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r>
              <a:rPr lang="en-US" b="1" dirty="0"/>
              <a:t>Enables Advanced Tooling:</a:t>
            </a:r>
            <a:r>
              <a:rPr lang="en-US" dirty="0"/>
              <a:t> </a:t>
            </a:r>
          </a:p>
          <a:p>
            <a:r>
              <a:rPr lang="en-US" dirty="0"/>
              <a:t>Thanks to its strong typing and detailed schema specifications, </a:t>
            </a:r>
            <a:r>
              <a:rPr lang="en-US" err="1"/>
              <a:t>GraphQL</a:t>
            </a:r>
            <a:r>
              <a:rPr lang="en-US" dirty="0"/>
              <a:t> supports the development of sophisticated tools and IDEs. </a:t>
            </a:r>
          </a:p>
          <a:p>
            <a:r>
              <a:rPr lang="en-US" dirty="0"/>
              <a:t>These tools often include features such as auto-completion, real-time error feedback, and automatic documentation generation. </a:t>
            </a:r>
          </a:p>
          <a:p>
            <a:r>
              <a:rPr lang="en-US" dirty="0"/>
              <a:t>Such capabilities significantly boost developer productivity and streamline the coding process.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b="1" dirty="0"/>
              <a:t>Enhances Team Collaboration:</a:t>
            </a:r>
            <a:r>
              <a:rPr lang="en-US" dirty="0"/>
              <a:t> </a:t>
            </a:r>
          </a:p>
          <a:p>
            <a:r>
              <a:rPr lang="en-US" dirty="0"/>
              <a:t>The clarity provided by these well-defined schema greatly facilitates team collaboration. </a:t>
            </a:r>
          </a:p>
          <a:p>
            <a:r>
              <a:rPr lang="en-US" dirty="0"/>
              <a:t>Front-end developers can easily understand what data is available and how to effectively query it without repeatedly consulting back-end team members.</a:t>
            </a:r>
            <a:endParaRPr lang="en-US" dirty="0">
              <a:cs typeface="Calibri"/>
            </a:endParaRPr>
          </a:p>
          <a:p>
            <a:r>
              <a:rPr lang="en-US" dirty="0"/>
              <a:t>This level of clarity not only speeds up the development process but also promotes a more agile and efficient project environment.</a:t>
            </a:r>
            <a:endParaRPr lang="en-US" dirty="0"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7B619-A693-495B-B129-07D2491FFFB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18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88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3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79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92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27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9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53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96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6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6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19" r:id="rId6"/>
    <p:sldLayoutId id="2147483915" r:id="rId7"/>
    <p:sldLayoutId id="2147483916" r:id="rId8"/>
    <p:sldLayoutId id="2147483917" r:id="rId9"/>
    <p:sldLayoutId id="2147483918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GraphQL Primer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Concepts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A78DE-E9DA-AD2A-06AB-D39D8B1F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 err="1">
                <a:ea typeface="+mj-lt"/>
                <a:cs typeface="+mj-lt"/>
              </a:rPr>
              <a:t>GraphQL</a:t>
            </a:r>
            <a:r>
              <a:rPr lang="en-US" sz="3700">
                <a:ea typeface="+mj-lt"/>
                <a:cs typeface="+mj-lt"/>
              </a:rPr>
              <a:t>: A New Approach</a:t>
            </a:r>
            <a:endParaRPr lang="en-US" sz="3700"/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5CF8E622-BF68-50DA-F2ED-B5F758E3F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812F-9A90-1D86-2EF4-38AE206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</a:pPr>
            <a:r>
              <a:rPr lang="en-US" dirty="0">
                <a:latin typeface="Avenir Next LT Pro"/>
                <a:cs typeface="Arial"/>
              </a:rPr>
              <a:t>Precise data fetching improves efficiency</a:t>
            </a:r>
          </a:p>
          <a:p>
            <a:pPr marL="342900" indent="-342900">
              <a:buFont typeface="Arial"/>
            </a:pPr>
            <a:r>
              <a:rPr lang="en-US" dirty="0">
                <a:latin typeface="Avenir Next LT Pro"/>
                <a:cs typeface="Arial"/>
              </a:rPr>
              <a:t>Evolves your API without versions</a:t>
            </a:r>
            <a:endParaRPr lang="en-US" dirty="0">
              <a:latin typeface="Avenir Next LT Pro"/>
            </a:endParaRPr>
          </a:p>
          <a:p>
            <a:pPr marL="342900" indent="-342900">
              <a:buFont typeface="Arial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03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latin typeface="Verdana"/>
                <a:ea typeface="Verdana"/>
              </a:rPr>
              <a:t>Overview of </a:t>
            </a:r>
            <a:r>
              <a:rPr lang="en-US" err="1">
                <a:latin typeface="Verdana"/>
                <a:ea typeface="Verdana"/>
              </a:rPr>
              <a:t>GraphQL</a:t>
            </a:r>
            <a:endParaRPr lang="en-US" err="1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3B22AD-E7C1-CB23-C9AE-7C0477BD8F9E}"/>
              </a:ext>
            </a:extLst>
          </p:cNvPr>
          <p:cNvSpPr txBox="1">
            <a:spLocks/>
          </p:cNvSpPr>
          <p:nvPr/>
        </p:nvSpPr>
        <p:spPr>
          <a:xfrm>
            <a:off x="242334" y="1153572"/>
            <a:ext cx="3920066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FFFF"/>
                </a:solidFill>
                <a:cs typeface="Aharoni"/>
              </a:rPr>
              <a:t>Core Concepts</a:t>
            </a:r>
            <a:br>
              <a:rPr lang="en-US" sz="3600">
                <a:solidFill>
                  <a:srgbClr val="FFFFFF"/>
                </a:solidFill>
                <a:cs typeface="Aharoni"/>
              </a:rPr>
            </a:br>
            <a:r>
              <a:rPr lang="en-US" sz="3600">
                <a:solidFill>
                  <a:srgbClr val="FFFFFF"/>
                </a:solidFill>
                <a:cs typeface="Aharoni"/>
              </a:rPr>
              <a:t>and Advantages</a:t>
            </a:r>
          </a:p>
        </p:txBody>
      </p:sp>
    </p:spTree>
    <p:extLst>
      <p:ext uri="{BB962C8B-B14F-4D97-AF65-F5344CB8AC3E}">
        <p14:creationId xmlns:p14="http://schemas.microsoft.com/office/powerpoint/2010/main" val="8712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rc 7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2457FF-7D06-9242-8196-E6AEBC67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haroni"/>
              </a:rPr>
              <a:t>GraphQL</a:t>
            </a:r>
            <a:r>
              <a:rPr lang="en-US" dirty="0">
                <a:cs typeface="Aharoni"/>
              </a:rPr>
              <a:t> Requests</a:t>
            </a:r>
            <a:endParaRPr lang="en-US" dirty="0"/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B73D7C9F-ED53-CEFF-4C79-2F9FE2127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9003" y="1896879"/>
            <a:ext cx="5693994" cy="4114800"/>
          </a:xfr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n orange hard hat&#10;&#10;Description automatically generated">
            <a:extLst>
              <a:ext uri="{FF2B5EF4-FFF2-40B4-BE49-F238E27FC236}">
                <a16:creationId xmlns:a16="http://schemas.microsoft.com/office/drawing/2014/main" id="{C75FB284-3F5A-7077-FC28-0EB218ED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Type Safety &amp; Validation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92A-5083-8ED0-75F3-74171ABD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Schema as a contract</a:t>
            </a:r>
          </a:p>
          <a:p>
            <a:r>
              <a:rPr lang="en-US" sz="2400"/>
              <a:t>Automatic Query Validation</a:t>
            </a:r>
          </a:p>
          <a:p>
            <a:r>
              <a:rPr lang="en-US" sz="2400"/>
              <a:t>Enables Advanced Tooling</a:t>
            </a:r>
          </a:p>
          <a:p>
            <a:r>
              <a:rPr lang="en-US" sz="2400"/>
              <a:t>Enhances Team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64652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yellow car driving on a road with sparks&#10;&#10;Description automatically generated">
            <a:extLst>
              <a:ext uri="{FF2B5EF4-FFF2-40B4-BE49-F238E27FC236}">
                <a16:creationId xmlns:a16="http://schemas.microsoft.com/office/drawing/2014/main" id="{15C859BB-C6ED-CF37-4048-A9B28240F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7" r="1409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6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Performance Optimizations</a:t>
            </a:r>
            <a:endParaRPr lang="en-US"/>
          </a:p>
        </p:txBody>
      </p:sp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08179C34-4274-6977-8132-1BE675921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Advanced Request Handling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Caching Mechanisms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Query Optimization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69B-DDA9-2471-E94A-3DDE52F5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Real-time Interactions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1B9-1D37-4649-5432-63350678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Instantaneous Updates with Subscriptions</a:t>
            </a:r>
          </a:p>
          <a:p>
            <a:r>
              <a:rPr lang="en-US"/>
              <a:t>Versatile Applications</a:t>
            </a:r>
          </a:p>
          <a:p>
            <a:r>
              <a:rPr lang="en-US"/>
              <a:t>Dynamic User Experience</a:t>
            </a:r>
          </a:p>
          <a:p>
            <a:r>
              <a:rPr lang="en-US"/>
              <a:t>Efficient and Scalable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Developer Experience</a:t>
            </a:r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E6F14880-8B44-7857-6CFD-D3631119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Intuitive Query Language 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Powerful Dev Tools </a:t>
            </a:r>
          </a:p>
          <a:p>
            <a:r>
              <a:rPr lang="en-US">
                <a:ea typeface="+mn-lt"/>
                <a:cs typeface="+mn-lt"/>
              </a:rPr>
              <a:t>Real-time Feedback &amp; Documentation </a:t>
            </a:r>
          </a:p>
          <a:p>
            <a:r>
              <a:rPr lang="en-US">
                <a:ea typeface="+mn-lt"/>
                <a:cs typeface="+mn-lt"/>
              </a:rPr>
              <a:t>Community support </a:t>
            </a:r>
            <a:endParaRPr lang="en-US"/>
          </a:p>
          <a:p>
            <a:endParaRPr lang="en-US"/>
          </a:p>
        </p:txBody>
      </p:sp>
      <p:pic>
        <p:nvPicPr>
          <p:cNvPr id="3" name="Picture 2" descr="A person wearing headphones smiling at camera&#10;&#10;Description automatically generated">
            <a:extLst>
              <a:ext uri="{FF2B5EF4-FFF2-40B4-BE49-F238E27FC236}">
                <a16:creationId xmlns:a16="http://schemas.microsoft.com/office/drawing/2014/main" id="{57D5AC08-C40B-6374-DB03-BA51E07C8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6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35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275B9A-3BB6-C4DA-C0B4-720B388080B7}"/>
              </a:ext>
            </a:extLst>
          </p:cNvPr>
          <p:cNvSpPr txBox="1">
            <a:spLocks/>
          </p:cNvSpPr>
          <p:nvPr/>
        </p:nvSpPr>
        <p:spPr>
          <a:xfrm>
            <a:off x="6141800" y="739978"/>
            <a:ext cx="5705346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err="1">
                <a:solidFill>
                  <a:srgbClr val="000000"/>
                </a:solidFill>
                <a:ea typeface="+mj-lt"/>
                <a:cs typeface="+mj-lt"/>
              </a:rPr>
              <a:t>GraphQL</a:t>
            </a:r>
            <a:r>
              <a:rPr lang="en-US" sz="5400">
                <a:solidFill>
                  <a:srgbClr val="000000"/>
                </a:solidFill>
                <a:ea typeface="+mj-lt"/>
                <a:cs typeface="+mj-lt"/>
              </a:rPr>
              <a:t> Under the Hood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3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latin typeface="Verdana"/>
                <a:ea typeface="Verdana"/>
                <a:cs typeface="+mn-lt"/>
              </a:rPr>
              <a:t>Schema Definition and Operations</a:t>
            </a:r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B73C01-1117-6A8A-6514-4858AAA3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1153572"/>
            <a:ext cx="3691724" cy="4461163"/>
          </a:xfrm>
        </p:spPr>
        <p:txBody>
          <a:bodyPr>
            <a:normAutofit/>
          </a:bodyPr>
          <a:lstStyle/>
          <a:p>
            <a:r>
              <a:rPr lang="en-US" sz="3600" err="1">
                <a:solidFill>
                  <a:srgbClr val="FFFFFF"/>
                </a:solidFill>
                <a:cs typeface="Aharoni"/>
              </a:rPr>
              <a:t>GraphQL</a:t>
            </a:r>
            <a:r>
              <a:rPr lang="en-US" sz="3600">
                <a:solidFill>
                  <a:srgbClr val="FFFFFF"/>
                </a:solidFill>
                <a:cs typeface="Aharoni"/>
              </a:rPr>
              <a:t> Under the Hood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5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GraphQL</a:t>
            </a:r>
            <a:r>
              <a:rPr lang="en-US">
                <a:ea typeface="+mj-lt"/>
                <a:cs typeface="+mj-lt"/>
              </a:rPr>
              <a:t> Schemas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E5BD2-0C43-D886-159F-357C03E95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Schema as a Contract</a:t>
            </a:r>
          </a:p>
          <a:p>
            <a:r>
              <a:rPr lang="en-US" sz="2400"/>
              <a:t>Schema Definition Language(SDL)</a:t>
            </a:r>
          </a:p>
          <a:p>
            <a:endParaRPr lang="en-US" sz="2400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BBB3C9E-18C2-5621-AFE2-D9CD0D3C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62" y="3258045"/>
            <a:ext cx="5769762" cy="276484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720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800" y="739978"/>
            <a:ext cx="5705346" cy="3004145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000000"/>
                </a:solidFill>
                <a:ea typeface="+mj-lt"/>
                <a:cs typeface="+mj-lt"/>
              </a:rPr>
              <a:t>Core Concepts and Advantages</a:t>
            </a:r>
            <a:endParaRPr lang="en-US">
              <a:cs typeface="Aharoni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47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Defining Types in </a:t>
            </a:r>
            <a:r>
              <a:rPr lang="en-US" dirty="0" err="1">
                <a:ea typeface="+mj-lt"/>
                <a:cs typeface="+mj-lt"/>
              </a:rPr>
              <a:t>GraphQL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90514B-D423-0E5A-0B10-1CB366FE3E83}"/>
              </a:ext>
            </a:extLst>
          </p:cNvPr>
          <p:cNvSpPr txBox="1">
            <a:spLocks/>
          </p:cNvSpPr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Scalar </a:t>
            </a:r>
            <a:endParaRPr lang="en-US"/>
          </a:p>
          <a:p>
            <a:r>
              <a:rPr lang="en-US" dirty="0"/>
              <a:t>Object</a:t>
            </a:r>
          </a:p>
          <a:p>
            <a:r>
              <a:rPr lang="en-US" dirty="0"/>
              <a:t>Enumeration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DDEDDE-E471-7E1F-E27A-5D56F45D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66" y="1756475"/>
            <a:ext cx="4894969" cy="46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Defining Types in </a:t>
            </a:r>
            <a:r>
              <a:rPr lang="en-US" dirty="0" err="1">
                <a:ea typeface="+mj-lt"/>
                <a:cs typeface="+mj-lt"/>
              </a:rPr>
              <a:t>GraphQL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90514B-D423-0E5A-0B10-1CB366FE3E83}"/>
              </a:ext>
            </a:extLst>
          </p:cNvPr>
          <p:cNvSpPr txBox="1">
            <a:spLocks/>
          </p:cNvSpPr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</a:t>
            </a:r>
          </a:p>
          <a:p>
            <a:r>
              <a:rPr lang="en-US" dirty="0"/>
              <a:t>Union</a:t>
            </a:r>
          </a:p>
          <a:p>
            <a:r>
              <a:rPr lang="en-US"/>
              <a:t>Lists</a:t>
            </a:r>
            <a:endParaRPr lang="en-US" dirty="0"/>
          </a:p>
          <a:p>
            <a:r>
              <a:rPr lang="en-US" dirty="0"/>
              <a:t>Non-null</a:t>
            </a:r>
          </a:p>
          <a:p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BCB4F7-0D0E-59D2-DE9D-19A803E2A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" r="20525"/>
          <a:stretch/>
        </p:blipFill>
        <p:spPr>
          <a:xfrm>
            <a:off x="3467767" y="1821050"/>
            <a:ext cx="4172283" cy="45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Queries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90514B-D423-0E5A-0B10-1CB366FE3E83}"/>
              </a:ext>
            </a:extLst>
          </p:cNvPr>
          <p:cNvSpPr txBox="1">
            <a:spLocks/>
          </p:cNvSpPr>
          <p:nvPr/>
        </p:nvSpPr>
        <p:spPr>
          <a:xfrm>
            <a:off x="838201" y="1984443"/>
            <a:ext cx="7229212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Queries retrieve data</a:t>
            </a:r>
          </a:p>
          <a:p>
            <a:r>
              <a:rPr lang="en-US" dirty="0"/>
              <a:t>Define the data structure to fetch</a:t>
            </a:r>
          </a:p>
          <a:p>
            <a:r>
              <a:rPr lang="en-US" dirty="0"/>
              <a:t>Provide flexibility in data retrieval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8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Queries</a:t>
            </a:r>
            <a:endParaRPr lang="en-US" dirty="0"/>
          </a:p>
        </p:txBody>
      </p:sp>
      <p:pic>
        <p:nvPicPr>
          <p:cNvPr id="3" name="Picture 2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72E59D8B-7C03-96BB-83A7-504086940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84"/>
          <a:stretch/>
        </p:blipFill>
        <p:spPr>
          <a:xfrm>
            <a:off x="841255" y="1692996"/>
            <a:ext cx="6580256" cy="48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Mutations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90514B-D423-0E5A-0B10-1CB366FE3E83}"/>
              </a:ext>
            </a:extLst>
          </p:cNvPr>
          <p:cNvSpPr txBox="1">
            <a:spLocks/>
          </p:cNvSpPr>
          <p:nvPr/>
        </p:nvSpPr>
        <p:spPr>
          <a:xfrm>
            <a:off x="838201" y="1984443"/>
            <a:ext cx="7396992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Modify or create data</a:t>
            </a:r>
          </a:p>
          <a:p>
            <a:r>
              <a:rPr lang="en-US" dirty="0"/>
              <a:t>In REST, equivalent to: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POST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PUT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PATCH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DELETE</a:t>
            </a:r>
          </a:p>
          <a:p>
            <a:r>
              <a:rPr lang="en-US" dirty="0"/>
              <a:t>Used for actions like: </a:t>
            </a:r>
            <a:br>
              <a:rPr lang="en-US" dirty="0"/>
            </a:br>
            <a:r>
              <a:rPr lang="en-US" dirty="0"/>
              <a:t>adding, updating, or deleting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5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Mutations</a:t>
            </a:r>
            <a:endParaRPr lang="en-US" dirty="0"/>
          </a:p>
        </p:txBody>
      </p:sp>
      <p:pic>
        <p:nvPicPr>
          <p:cNvPr id="3" name="Picture 2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F9EB6FFE-F5BC-1011-15BD-5D919C99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9" y="1689929"/>
            <a:ext cx="9123028" cy="32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5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0DBF-B75F-58B2-6597-879462B8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haroni"/>
              </a:rPr>
              <a:t>Fragments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19540-AD6F-2296-C559-093296762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Enable reusable query logic</a:t>
            </a:r>
          </a:p>
          <a:p>
            <a:r>
              <a:rPr lang="en-US" dirty="0"/>
              <a:t>Improves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Organization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Readability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F243419-B770-9AA0-7305-25B432BD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84" y="1520395"/>
            <a:ext cx="5229882" cy="32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0DBF-B75F-58B2-6597-879462B8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haroni"/>
              </a:rPr>
              <a:t>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19540-AD6F-2296-C559-09329676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624639"/>
            <a:ext cx="10515600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Renames result of a field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Useful for: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Making results more readable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Avoiding naming conflicts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Same field with different </a:t>
            </a:r>
            <a:r>
              <a:rPr lang="en-US" err="1">
                <a:ea typeface="+mn-lt"/>
                <a:cs typeface="+mn-lt"/>
              </a:rPr>
              <a:t>args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9CB2C40-314A-F851-F807-A2665A8D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46" y="1508499"/>
            <a:ext cx="4766482" cy="38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2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Arguments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4CFBF-8956-70BB-6AE9-42066F49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Customizes Queries</a:t>
            </a:r>
          </a:p>
          <a:p>
            <a:r>
              <a:rPr lang="en-US"/>
              <a:t>Enhanced Flexibility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03241143-0714-74BC-6510-A0340F6C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19" y="3057541"/>
            <a:ext cx="6264493" cy="28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7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Variables in Queries &amp; 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92A-5083-8ED0-75F3-74171ABD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Enables Dynamic Operations</a:t>
            </a:r>
          </a:p>
          <a:p>
            <a:r>
              <a:rPr lang="en-US"/>
              <a:t>Use Types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A43A909-3FFA-3AC4-9BE9-B4D32B0E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5" y="3065408"/>
            <a:ext cx="4881226" cy="35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07453-8CBB-B750-8647-4C6FD1F5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34" y="1153572"/>
            <a:ext cx="3920066" cy="44611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Aharoni"/>
              </a:rPr>
              <a:t>Core Concepts</a:t>
            </a:r>
            <a:br>
              <a:rPr lang="en-US" sz="3600">
                <a:solidFill>
                  <a:srgbClr val="FFFFFF"/>
                </a:solidFill>
                <a:cs typeface="Aharoni"/>
              </a:rPr>
            </a:br>
            <a:r>
              <a:rPr lang="en-US" sz="3600">
                <a:solidFill>
                  <a:srgbClr val="FFFFFF"/>
                </a:solidFill>
                <a:cs typeface="Aharoni"/>
              </a:rPr>
              <a:t>and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/>
                <a:ea typeface="Verdana"/>
              </a:rPr>
              <a:t>A Brief history and motivation of </a:t>
            </a:r>
            <a:r>
              <a:rPr lang="en-US" dirty="0" err="1">
                <a:latin typeface="Verdana"/>
                <a:ea typeface="Verdana"/>
              </a:rPr>
              <a:t>GraphQL</a:t>
            </a:r>
            <a:endParaRPr lang="en-US" dirty="0" err="1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07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Directives in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92A-5083-8ED0-75F3-74171ABD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Dynamic Query Behavior</a:t>
            </a:r>
          </a:p>
          <a:p>
            <a:r>
              <a:rPr lang="en-US" dirty="0"/>
              <a:t>Common Directives:</a:t>
            </a:r>
            <a:br>
              <a:rPr lang="en-US" dirty="0"/>
            </a:br>
            <a:r>
              <a:rPr lang="en-US" dirty="0"/>
              <a:t>@include </a:t>
            </a:r>
            <a:br>
              <a:rPr lang="en-US" dirty="0"/>
            </a:br>
            <a:r>
              <a:rPr lang="en-US" dirty="0"/>
              <a:t>@skip</a:t>
            </a:r>
          </a:p>
          <a:p>
            <a:r>
              <a:rPr lang="en-US" dirty="0"/>
              <a:t>Custom Directives</a:t>
            </a:r>
          </a:p>
        </p:txBody>
      </p:sp>
    </p:spTree>
    <p:extLst>
      <p:ext uri="{BB962C8B-B14F-4D97-AF65-F5344CB8AC3E}">
        <p14:creationId xmlns:p14="http://schemas.microsoft.com/office/powerpoint/2010/main" val="922733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Directives in Operations: @include</a:t>
            </a:r>
            <a:endParaRPr lang="en-US" dirty="0"/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56D3D95-001E-93A4-4ED5-67096E00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9" y="1703667"/>
            <a:ext cx="9981660" cy="39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7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Directives in Operations: @skip</a:t>
            </a:r>
            <a:endParaRPr lang="en-US" dirty="0"/>
          </a:p>
        </p:txBody>
      </p:sp>
      <p:pic>
        <p:nvPicPr>
          <p:cNvPr id="5" name="Picture 4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37106CD2-E46C-D2E9-2528-D657709F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59" y="1685529"/>
            <a:ext cx="10235260" cy="414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7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0DBF-B75F-58B2-6597-879462B8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Error Handling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19540-AD6F-2296-C559-093296762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Error Reporting in Responses</a:t>
            </a:r>
          </a:p>
          <a:p>
            <a:r>
              <a:rPr lang="en-US" dirty="0"/>
              <a:t>Structured Error Format</a:t>
            </a:r>
          </a:p>
          <a:p>
            <a:r>
              <a:rPr lang="en-US" dirty="0"/>
              <a:t>Partial Data with Errors</a:t>
            </a:r>
            <a:br>
              <a:rPr lang="en-US" dirty="0"/>
            </a:br>
            <a:r>
              <a:rPr lang="en-US" dirty="0"/>
              <a:t>Can return both error information &amp; </a:t>
            </a:r>
            <a:br>
              <a:rPr lang="en-US" dirty="0"/>
            </a:br>
            <a:r>
              <a:rPr lang="en-US" dirty="0"/>
              <a:t>requested data</a:t>
            </a:r>
          </a:p>
        </p:txBody>
      </p:sp>
    </p:spTree>
    <p:extLst>
      <p:ext uri="{BB962C8B-B14F-4D97-AF65-F5344CB8AC3E}">
        <p14:creationId xmlns:p14="http://schemas.microsoft.com/office/powerpoint/2010/main" val="2435081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0DBF-B75F-58B2-6597-879462B8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Error Handling</a:t>
            </a:r>
            <a:endParaRPr lang="en-US"/>
          </a:p>
        </p:txBody>
      </p:sp>
      <p:pic>
        <p:nvPicPr>
          <p:cNvPr id="6" name="Picture 5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7B36BAFE-9299-CCE6-E29C-714A52B4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8" y="1588852"/>
            <a:ext cx="7408202" cy="47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63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/>
                <a:ea typeface="Verdana"/>
                <a:cs typeface="+mn-lt"/>
              </a:rPr>
              <a:t>A Brief overview of Resolvers</a:t>
            </a:r>
            <a:endParaRPr lang="en-US" dirty="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B73C01-1117-6A8A-6514-4858AAA3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1153572"/>
            <a:ext cx="3691724" cy="4461163"/>
          </a:xfrm>
        </p:spPr>
        <p:txBody>
          <a:bodyPr>
            <a:normAutofit/>
          </a:bodyPr>
          <a:lstStyle/>
          <a:p>
            <a:r>
              <a:rPr lang="en-US" sz="3600" err="1">
                <a:solidFill>
                  <a:srgbClr val="FFFFFF"/>
                </a:solidFill>
                <a:cs typeface="Aharoni"/>
              </a:rPr>
              <a:t>GraphQL</a:t>
            </a:r>
            <a:r>
              <a:rPr lang="en-US" sz="3600">
                <a:solidFill>
                  <a:srgbClr val="FFFFFF"/>
                </a:solidFill>
                <a:cs typeface="Aharoni"/>
              </a:rPr>
              <a:t> Under the Hood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and 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92A-5083-8ED0-75F3-74171ABD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Resolvers Connect Types to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 Fetch the data per field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Like schema types to data sources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Role of Resolvers in Query Execution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Triggered by field access in queries/mutations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Fetch from any data source</a:t>
            </a:r>
            <a:br>
              <a:rPr lang="en-US"/>
            </a:br>
            <a:endParaRPr lang="en-US"/>
          </a:p>
          <a:p>
            <a:r>
              <a:rPr lang="en-US"/>
              <a:t>Resolver Signature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Parameters include: </a:t>
            </a:r>
            <a:br>
              <a:rPr lang="en-US"/>
            </a:br>
            <a:r>
              <a:rPr lang="en-US"/>
              <a:t>parent results, input arguments, context, and query info</a:t>
            </a:r>
          </a:p>
        </p:txBody>
      </p:sp>
    </p:spTree>
    <p:extLst>
      <p:ext uri="{BB962C8B-B14F-4D97-AF65-F5344CB8AC3E}">
        <p14:creationId xmlns:p14="http://schemas.microsoft.com/office/powerpoint/2010/main" val="1807388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and Resolvers</a:t>
            </a:r>
          </a:p>
        </p:txBody>
      </p:sp>
      <p:pic>
        <p:nvPicPr>
          <p:cNvPr id="6" name="Content Placeholder 5" descr="A diagram of a process flow&#10;&#10;Description automatically generated">
            <a:extLst>
              <a:ext uri="{FF2B5EF4-FFF2-40B4-BE49-F238E27FC236}">
                <a16:creationId xmlns:a16="http://schemas.microsoft.com/office/drawing/2014/main" id="{0CD6215E-B247-3C0E-C88C-0DD4512DD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573" y="1703844"/>
            <a:ext cx="8639502" cy="4560503"/>
          </a:xfrm>
        </p:spPr>
      </p:pic>
    </p:spTree>
    <p:extLst>
      <p:ext uri="{BB962C8B-B14F-4D97-AF65-F5344CB8AC3E}">
        <p14:creationId xmlns:p14="http://schemas.microsoft.com/office/powerpoint/2010/main" val="3498460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Retrieval with Resolvers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59387CE-D796-BDBE-7ACA-19407B89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" y="1699387"/>
            <a:ext cx="7555367" cy="48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4CB1-15E2-FDC8-84FC-FD4168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Modification with Resolvers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83B6C35-9B62-11D6-2131-11DE4EEE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8" y="1698035"/>
            <a:ext cx="5928933" cy="44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A78DE-E9DA-AD2A-06AB-D39D8B1F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The Genesis of </a:t>
            </a:r>
            <a:r>
              <a:rPr lang="en-US" err="1">
                <a:cs typeface="Aharoni"/>
              </a:rPr>
              <a:t>GraphQL</a:t>
            </a:r>
            <a:r>
              <a:rPr lang="en-US">
                <a:cs typeface="Aharoni"/>
              </a:rPr>
              <a:t>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812F-9A90-1D86-2EF4-38AE206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Developed by Meta in 2012</a:t>
            </a:r>
          </a:p>
          <a:p>
            <a:r>
              <a:rPr lang="en-US" dirty="0">
                <a:ea typeface="+mn-lt"/>
                <a:cs typeface="Arial"/>
              </a:rPr>
              <a:t>Aimed to solve challenges of REST APIs</a:t>
            </a:r>
          </a:p>
          <a:p>
            <a:r>
              <a:rPr lang="en-US" dirty="0"/>
              <a:t>Motivated by need for more control of data fetching</a:t>
            </a:r>
          </a:p>
          <a:p>
            <a:r>
              <a:rPr lang="en-US" dirty="0">
                <a:cs typeface="Arial"/>
              </a:rPr>
              <a:t>Publicly released in 2015</a:t>
            </a:r>
            <a:endParaRPr lang="en-US" dirty="0"/>
          </a:p>
          <a:p>
            <a:endParaRPr lang="en-US"/>
          </a:p>
        </p:txBody>
      </p:sp>
      <p:pic>
        <p:nvPicPr>
          <p:cNvPr id="4" name="Picture 3" descr="A painting of a clock in the sky&#10;&#10;Description automatically generated">
            <a:extLst>
              <a:ext uri="{FF2B5EF4-FFF2-40B4-BE49-F238E27FC236}">
                <a16:creationId xmlns:a16="http://schemas.microsoft.com/office/drawing/2014/main" id="{81872471-9955-4BAF-72C8-C6397012F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253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5400" dirty="0">
                <a:cs typeface="Aharoni"/>
              </a:rPr>
              <a:t>Interactive Lab:</a:t>
            </a:r>
            <a:br>
              <a:rPr lang="en-US" sz="5400" dirty="0">
                <a:cs typeface="Aharoni"/>
              </a:rPr>
            </a:br>
            <a:r>
              <a:rPr lang="en-US" sz="3700" dirty="0">
                <a:ea typeface="+mj-lt"/>
                <a:cs typeface="+mj-lt"/>
              </a:rPr>
              <a:t>Launching Uncle Rico's Game Emporium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23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/>
                <a:ea typeface="Verdana"/>
                <a:cs typeface="+mn-lt"/>
              </a:rPr>
              <a:t>Set up</a:t>
            </a:r>
            <a:endParaRPr lang="en-US" dirty="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B73C01-1117-6A8A-6514-4858AAA3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1153572"/>
            <a:ext cx="3691724" cy="44611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Aharoni"/>
              </a:rPr>
              <a:t>Interactive Lab</a:t>
            </a:r>
          </a:p>
        </p:txBody>
      </p:sp>
    </p:spTree>
    <p:extLst>
      <p:ext uri="{BB962C8B-B14F-4D97-AF65-F5344CB8AC3E}">
        <p14:creationId xmlns:p14="http://schemas.microsoft.com/office/powerpoint/2010/main" val="2342224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ea typeface="Verdana"/>
                <a:cs typeface="Aharoni"/>
              </a:rPr>
              <a:t>Set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93BB-7639-96C0-E7FD-14417151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err="1"/>
              <a:t>npm</a:t>
            </a:r>
            <a:r>
              <a:rPr lang="en-US" dirty="0"/>
              <a:t> install</a:t>
            </a:r>
            <a:endParaRPr lang="en-US"/>
          </a:p>
          <a:p>
            <a:pPr marL="514350" indent="-514350">
              <a:buAutoNum type="arabicPeriod"/>
            </a:pPr>
            <a:r>
              <a:rPr lang="en-US" err="1"/>
              <a:t>npm</a:t>
            </a:r>
            <a:r>
              <a:rPr lang="en-US" dirty="0"/>
              <a:t> run </a:t>
            </a:r>
            <a:r>
              <a:rPr lang="en-US" err="1"/>
              <a:t>start:dev</a:t>
            </a:r>
            <a:endParaRPr lang="en-US"/>
          </a:p>
          <a:p>
            <a:pPr marL="514350" indent="-514350">
              <a:buAutoNum type="arabicPeriod"/>
            </a:pPr>
            <a:r>
              <a:rPr lang="en-US" dirty="0">
                <a:ea typeface="+mn-lt"/>
                <a:cs typeface="+mn-lt"/>
              </a:rPr>
              <a:t>http://localhost/graphql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A873E6-ED76-75FA-00BA-29BE3553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7" y="3427364"/>
            <a:ext cx="5775435" cy="3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58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latin typeface="Verdana"/>
                <a:ea typeface="Verdana"/>
                <a:cs typeface="+mn-lt"/>
              </a:rPr>
              <a:t>Setting the scene</a:t>
            </a:r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B73C01-1117-6A8A-6514-4858AAA3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1153572"/>
            <a:ext cx="3691724" cy="44611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Aharoni"/>
              </a:rPr>
              <a:t>Interactive Lab</a:t>
            </a:r>
          </a:p>
        </p:txBody>
      </p:sp>
    </p:spTree>
    <p:extLst>
      <p:ext uri="{BB962C8B-B14F-4D97-AF65-F5344CB8AC3E}">
        <p14:creationId xmlns:p14="http://schemas.microsoft.com/office/powerpoint/2010/main" val="98620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in a store&#10;&#10;Description automatically generated">
            <a:extLst>
              <a:ext uri="{FF2B5EF4-FFF2-40B4-BE49-F238E27FC236}">
                <a16:creationId xmlns:a16="http://schemas.microsoft.com/office/drawing/2014/main" id="{4FE79AFA-2394-349C-D8D2-5ACAA04BB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6000"/>
          </a:blip>
          <a:srcRect t="12056" b="31624"/>
          <a:stretch/>
        </p:blipFill>
        <p:spPr>
          <a:xfrm>
            <a:off x="20" y="-8467"/>
            <a:ext cx="12191980" cy="6866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Verdana"/>
                <a:cs typeface="+mj-lt"/>
              </a:rPr>
              <a:t>Uncle Rico's Gaming Alcove</a:t>
            </a:r>
            <a:endParaRPr lang="en-US" dirty="0">
              <a:cs typeface="Aharoni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62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sz="3700" dirty="0">
                <a:latin typeface="Aharoni"/>
                <a:ea typeface="Verdana"/>
                <a:cs typeface="Aharoni"/>
              </a:rPr>
              <a:t>The Transition To Digital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93BB-7639-96C0-E7FD-14417151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Project Objective</a:t>
            </a:r>
          </a:p>
          <a:p>
            <a:pPr marL="800100" lvl="1" indent="-342900"/>
            <a:r>
              <a:rPr lang="en-US" dirty="0"/>
              <a:t>Digitizing a cherished retro game collection</a:t>
            </a:r>
          </a:p>
          <a:p>
            <a:pPr marL="514350" indent="-514350">
              <a:buAutoNum type="arabicPeriod"/>
            </a:pPr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  <a:p>
            <a:pPr marL="971550" lvl="1" indent="-514350"/>
            <a:r>
              <a:rPr lang="en-US" dirty="0"/>
              <a:t>Tailored data retrieval</a:t>
            </a:r>
          </a:p>
          <a:p>
            <a:pPr marL="971550" lvl="1" indent="-514350"/>
            <a:r>
              <a:rPr lang="en-US" dirty="0"/>
              <a:t>Streamlined interactions</a:t>
            </a:r>
          </a:p>
          <a:p>
            <a:pPr marL="971550" lvl="1" indent="-514350"/>
            <a:r>
              <a:rPr lang="en-US" dirty="0"/>
              <a:t>Dynamic data exploration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in a store&#10;&#10;Description automatically generated">
            <a:extLst>
              <a:ext uri="{FF2B5EF4-FFF2-40B4-BE49-F238E27FC236}">
                <a16:creationId xmlns:a16="http://schemas.microsoft.com/office/drawing/2014/main" id="{4FE79AFA-2394-349C-D8D2-5ACAA04BB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5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4254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23449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53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eadboomboom_a_team_of_enthusastic_software_engineers_in_a_grou_de038e07-7f02-4dff-99c8-fb3b231e8534.png (1024×1024)">
            <a:extLst>
              <a:ext uri="{FF2B5EF4-FFF2-40B4-BE49-F238E27FC236}">
                <a16:creationId xmlns:a16="http://schemas.microsoft.com/office/drawing/2014/main" id="{8B9D4003-6048-BC28-3D44-A084EDD79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6" r="1259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haroni"/>
                <a:ea typeface="Verdana"/>
                <a:cs typeface="Aharoni"/>
              </a:rPr>
              <a:t>Our Roles &amp;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93BB-7639-96C0-E7FD-14417151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Roles</a:t>
            </a:r>
          </a:p>
          <a:p>
            <a:pPr marL="800100" lvl="1" indent="-342900"/>
            <a:r>
              <a:rPr lang="en-US" dirty="0"/>
              <a:t>Data Explorers</a:t>
            </a:r>
          </a:p>
          <a:p>
            <a:pPr marL="800100" lvl="1" indent="-342900"/>
            <a:r>
              <a:rPr lang="en-US" dirty="0"/>
              <a:t>Query Architects</a:t>
            </a:r>
          </a:p>
          <a:p>
            <a:pPr marL="514350" indent="-514350">
              <a:buAutoNum type="arabicPeriod"/>
            </a:pPr>
            <a:r>
              <a:rPr lang="en-US" dirty="0"/>
              <a:t>Goals</a:t>
            </a:r>
          </a:p>
          <a:p>
            <a:pPr marL="971550" lvl="1" indent="-514350"/>
            <a:r>
              <a:rPr lang="en-US" dirty="0"/>
              <a:t>Become proficient</a:t>
            </a:r>
          </a:p>
          <a:p>
            <a:pPr marL="971550" lvl="1" indent="-514350"/>
            <a:r>
              <a:rPr lang="en-US" dirty="0"/>
              <a:t>Retrieve with ease</a:t>
            </a:r>
          </a:p>
        </p:txBody>
      </p:sp>
    </p:spTree>
    <p:extLst>
      <p:ext uri="{BB962C8B-B14F-4D97-AF65-F5344CB8AC3E}">
        <p14:creationId xmlns:p14="http://schemas.microsoft.com/office/powerpoint/2010/main" val="2845521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D76C-2C76-4890-675C-26555301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/>
                <a:ea typeface="Verdana"/>
                <a:cs typeface="+mn-lt"/>
              </a:rPr>
              <a:t>Working with </a:t>
            </a:r>
            <a:r>
              <a:rPr lang="en-US" dirty="0" err="1">
                <a:latin typeface="Verdana"/>
                <a:ea typeface="Verdana"/>
                <a:cs typeface="+mn-lt"/>
              </a:rPr>
              <a:t>GraphQL</a:t>
            </a:r>
            <a:endParaRPr lang="en-US" dirty="0" err="1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B73C01-1117-6A8A-6514-4858AAA3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1153572"/>
            <a:ext cx="3691724" cy="44611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Aharoni"/>
              </a:rPr>
              <a:t>Interactive Lab</a:t>
            </a:r>
          </a:p>
        </p:txBody>
      </p:sp>
    </p:spTree>
    <p:extLst>
      <p:ext uri="{BB962C8B-B14F-4D97-AF65-F5344CB8AC3E}">
        <p14:creationId xmlns:p14="http://schemas.microsoft.com/office/powerpoint/2010/main" val="1407555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5400" dirty="0">
                <a:cs typeface="Aharoni"/>
              </a:rPr>
              <a:t>Closing Remarks</a:t>
            </a:r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20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/>
                <a:ea typeface="Verdana"/>
                <a:cs typeface="Aharoni"/>
              </a:rPr>
              <a:t>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93BB-7639-96C0-E7FD-14417151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Core Concepts and Advantages</a:t>
            </a:r>
          </a:p>
          <a:p>
            <a:r>
              <a:rPr lang="en-US" dirty="0">
                <a:ea typeface="+mn-lt"/>
                <a:cs typeface="+mn-lt"/>
              </a:rPr>
              <a:t>Understanding </a:t>
            </a:r>
            <a:r>
              <a:rPr lang="en-US" dirty="0" err="1">
                <a:ea typeface="+mn-lt"/>
                <a:cs typeface="+mn-lt"/>
              </a:rPr>
              <a:t>GraphQL</a:t>
            </a:r>
          </a:p>
          <a:p>
            <a:r>
              <a:rPr lang="en-US" dirty="0"/>
              <a:t>Interactive Lab</a:t>
            </a:r>
          </a:p>
        </p:txBody>
      </p:sp>
    </p:spTree>
    <p:extLst>
      <p:ext uri="{BB962C8B-B14F-4D97-AF65-F5344CB8AC3E}">
        <p14:creationId xmlns:p14="http://schemas.microsoft.com/office/powerpoint/2010/main" val="125215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A78DE-E9DA-AD2A-06AB-D39D8B1F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Why Not REST?</a:t>
            </a:r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Pablo Escobar Waiting memes are resurging. Is it here to stay? Or will this  rally be short lived? : r/MemeStockMarket">
            <a:extLst>
              <a:ext uri="{FF2B5EF4-FFF2-40B4-BE49-F238E27FC236}">
                <a16:creationId xmlns:a16="http://schemas.microsoft.com/office/drawing/2014/main" id="{511CFD95-EBF0-CCF2-1D93-C3048A86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812F-9A90-1D86-2EF4-38AE206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venir Next LT Pro"/>
                <a:cs typeface="Arial"/>
              </a:rPr>
              <a:t>REST APIs often return fixed data structures.</a:t>
            </a:r>
          </a:p>
          <a:p>
            <a:r>
              <a:rPr lang="en-US" sz="2400">
                <a:latin typeface="Avenir Next LT Pro"/>
                <a:cs typeface="Arial"/>
              </a:rPr>
              <a:t>Can degrade performance.</a:t>
            </a:r>
          </a:p>
          <a:p>
            <a:r>
              <a:rPr lang="en-US" sz="2400">
                <a:latin typeface="Avenir Next LT Pro"/>
                <a:cs typeface="Arial"/>
              </a:rPr>
              <a:t>REST endpoints can proliferate.</a:t>
            </a:r>
          </a:p>
        </p:txBody>
      </p:sp>
    </p:spTree>
    <p:extLst>
      <p:ext uri="{BB962C8B-B14F-4D97-AF65-F5344CB8AC3E}">
        <p14:creationId xmlns:p14="http://schemas.microsoft.com/office/powerpoint/2010/main" val="3208271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FEEE36C-F7BE-4DD0-B2D6-E5D5CE8F5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A68CFF98-17D2-423B-B835-08CCF25C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99763">
            <a:off x="8238324" y="1935051"/>
            <a:ext cx="2987899" cy="2987899"/>
          </a:xfrm>
          <a:prstGeom prst="arc">
            <a:avLst>
              <a:gd name="adj1" fmla="val 16200000"/>
              <a:gd name="adj2" fmla="val 204546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C295-92B6-F8EA-AD7F-34990F9B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64" y="1370171"/>
            <a:ext cx="492052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12" name="Picture 11" descr="GraphQL - Wikipedia">
            <a:extLst>
              <a:ext uri="{FF2B5EF4-FFF2-40B4-BE49-F238E27FC236}">
                <a16:creationId xmlns:a16="http://schemas.microsoft.com/office/drawing/2014/main" id="{F33E4116-4CBD-2196-78DA-A02BC8BB2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10898" y="335910"/>
            <a:ext cx="2897547" cy="2897547"/>
          </a:xfrm>
          <a:custGeom>
            <a:avLst/>
            <a:gdLst/>
            <a:ahLst/>
            <a:cxnLst/>
            <a:rect l="l" t="t" r="r" b="b"/>
            <a:pathLst>
              <a:path w="2476918" h="2476918">
                <a:moveTo>
                  <a:pt x="1238459" y="0"/>
                </a:moveTo>
                <a:cubicBezTo>
                  <a:pt x="1922441" y="0"/>
                  <a:pt x="2476918" y="554477"/>
                  <a:pt x="2476918" y="1238459"/>
                </a:cubicBezTo>
                <a:cubicBezTo>
                  <a:pt x="2476918" y="1922441"/>
                  <a:pt x="1922441" y="2476918"/>
                  <a:pt x="1238459" y="2476918"/>
                </a:cubicBezTo>
                <a:cubicBezTo>
                  <a:pt x="554477" y="2476918"/>
                  <a:pt x="0" y="1922441"/>
                  <a:pt x="0" y="1238459"/>
                </a:cubicBezTo>
                <a:cubicBezTo>
                  <a:pt x="0" y="554477"/>
                  <a:pt x="554477" y="0"/>
                  <a:pt x="1238459" y="0"/>
                </a:cubicBezTo>
                <a:close/>
              </a:path>
            </a:pathLst>
          </a:cu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2683" y="1674152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artoon of a child pointing at something&#10;&#10;Description automatically generated">
            <a:extLst>
              <a:ext uri="{FF2B5EF4-FFF2-40B4-BE49-F238E27FC236}">
                <a16:creationId xmlns:a16="http://schemas.microsoft.com/office/drawing/2014/main" id="{9EC951E3-01FB-D4E1-2CD2-45FAAA8A8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"/>
          <a:stretch/>
        </p:blipFill>
        <p:spPr>
          <a:xfrm>
            <a:off x="1842226" y="1967946"/>
            <a:ext cx="4186669" cy="418666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7203" y="4072671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758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512" y="1122363"/>
            <a:ext cx="508763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GraphQL Primer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512" y="3602037"/>
            <a:ext cx="5087631" cy="2133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you!</a:t>
            </a:r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B7FC2AEA-2C4B-79D6-6D46-A0263A10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12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rc 7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2457FF-7D06-9242-8196-E6AEBC67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haroni"/>
              </a:rPr>
              <a:t>Over Fetching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94B64C-172D-F48C-574C-43CA7EB1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942571"/>
            <a:ext cx="6096000" cy="3625850"/>
          </a:xfr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Arc 7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2409CE5-48E9-CD6B-EE33-C12B58BEB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540" y="2058162"/>
            <a:ext cx="4986062" cy="4114800"/>
          </a:xfr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E2457FF-7D06-9242-8196-E6AEBC67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haroni"/>
              </a:rPr>
              <a:t>Under Fetching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69B-DDA9-2471-E94A-3DDE52F5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The Core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1B9-1D37-4649-5432-63350678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Efficiency: </a:t>
            </a:r>
            <a:br>
              <a:rPr lang="en-US" dirty="0"/>
            </a:br>
            <a:r>
              <a:rPr lang="en-US" dirty="0"/>
              <a:t>Optimize data retrieval in a single request</a:t>
            </a:r>
          </a:p>
          <a:p>
            <a:r>
              <a:rPr lang="en-US" dirty="0"/>
              <a:t>Flexibility: </a:t>
            </a:r>
            <a:br>
              <a:rPr lang="en-US" dirty="0"/>
            </a:br>
            <a:r>
              <a:rPr lang="en-US" dirty="0"/>
              <a:t>Front-end can query for precisely what they need</a:t>
            </a:r>
          </a:p>
        </p:txBody>
      </p:sp>
    </p:spTree>
    <p:extLst>
      <p:ext uri="{BB962C8B-B14F-4D97-AF65-F5344CB8AC3E}">
        <p14:creationId xmlns:p14="http://schemas.microsoft.com/office/powerpoint/2010/main" val="356963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A78DE-E9DA-AD2A-06AB-D39D8B1F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 err="1">
                <a:ea typeface="+mj-lt"/>
                <a:cs typeface="+mj-lt"/>
              </a:rPr>
              <a:t>GraphQL</a:t>
            </a:r>
            <a:r>
              <a:rPr lang="en-US" sz="3700">
                <a:ea typeface="+mj-lt"/>
                <a:cs typeface="+mj-lt"/>
              </a:rPr>
              <a:t>: A New Approach</a:t>
            </a:r>
            <a:endParaRPr lang="en-US" sz="3700"/>
          </a:p>
        </p:txBody>
      </p:sp>
      <p:pic>
        <p:nvPicPr>
          <p:cNvPr id="5" name="Picture 4" descr="GraphQL - Wikipedia">
            <a:extLst>
              <a:ext uri="{FF2B5EF4-FFF2-40B4-BE49-F238E27FC236}">
                <a16:creationId xmlns:a16="http://schemas.microsoft.com/office/drawing/2014/main" id="{5CF8E622-BF68-50DA-F2ED-B5F758E3F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812F-9A90-1D86-2EF4-38AE206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venir Next LT Pro"/>
                <a:cs typeface="Arial"/>
              </a:rPr>
              <a:t>Query language for APIs</a:t>
            </a:r>
            <a:endParaRPr lang="en-US" dirty="0"/>
          </a:p>
          <a:p>
            <a:r>
              <a:rPr lang="en-US" dirty="0">
                <a:latin typeface="Avenir Next LT Pro"/>
                <a:cs typeface="Arial"/>
              </a:rPr>
              <a:t>Runtime for executing queries</a:t>
            </a:r>
          </a:p>
          <a:p>
            <a:r>
              <a:rPr lang="en-US" dirty="0">
                <a:latin typeface="Avenir Next LT Pro"/>
                <a:cs typeface="Arial"/>
              </a:rPr>
              <a:t>Type system you define for your data</a:t>
            </a:r>
          </a:p>
          <a:p>
            <a:pPr marL="457200" indent="-45720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01235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ustom 4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51</Slides>
  <Notes>39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ShapesVTI</vt:lpstr>
      <vt:lpstr>GraphQL Primer</vt:lpstr>
      <vt:lpstr>Core Concepts and Advantages</vt:lpstr>
      <vt:lpstr>Core Concepts and Advantages</vt:lpstr>
      <vt:lpstr>The Genesis of GraphQL </vt:lpstr>
      <vt:lpstr>Why Not REST?</vt:lpstr>
      <vt:lpstr>Over Fetching</vt:lpstr>
      <vt:lpstr>Under Fetching</vt:lpstr>
      <vt:lpstr>The Core Motivations</vt:lpstr>
      <vt:lpstr>GraphQL: A New Approach</vt:lpstr>
      <vt:lpstr>GraphQL: A New Approach</vt:lpstr>
      <vt:lpstr>PowerPoint Presentation</vt:lpstr>
      <vt:lpstr>GraphQL Requests</vt:lpstr>
      <vt:lpstr>Type Safety &amp; Validation</vt:lpstr>
      <vt:lpstr>Performance Optimizations</vt:lpstr>
      <vt:lpstr>Real-time Interactions</vt:lpstr>
      <vt:lpstr>Developer Experience</vt:lpstr>
      <vt:lpstr>PowerPoint Presentation</vt:lpstr>
      <vt:lpstr>GraphQL Under the Hood</vt:lpstr>
      <vt:lpstr>GraphQL Schemas</vt:lpstr>
      <vt:lpstr>Defining Types in GraphQL</vt:lpstr>
      <vt:lpstr>Defining Types in GraphQL</vt:lpstr>
      <vt:lpstr>Queries</vt:lpstr>
      <vt:lpstr>Queries</vt:lpstr>
      <vt:lpstr>Mutations</vt:lpstr>
      <vt:lpstr>Mutations</vt:lpstr>
      <vt:lpstr>Fragments</vt:lpstr>
      <vt:lpstr>Aliases</vt:lpstr>
      <vt:lpstr>Arguments</vt:lpstr>
      <vt:lpstr>Variables in Queries &amp; Mutations</vt:lpstr>
      <vt:lpstr>Directives in Operations</vt:lpstr>
      <vt:lpstr>Directives in Operations: @include</vt:lpstr>
      <vt:lpstr>Directives in Operations: @skip</vt:lpstr>
      <vt:lpstr>Error Handling</vt:lpstr>
      <vt:lpstr>Error Handling</vt:lpstr>
      <vt:lpstr>GraphQL Under the Hood</vt:lpstr>
      <vt:lpstr>Data and Resolvers</vt:lpstr>
      <vt:lpstr>Data and Resolvers</vt:lpstr>
      <vt:lpstr>Data Retrieval with Resolvers</vt:lpstr>
      <vt:lpstr>Data Modification with Resolvers</vt:lpstr>
      <vt:lpstr>Interactive Lab: Launching Uncle Rico's Game Emporium</vt:lpstr>
      <vt:lpstr>Interactive Lab</vt:lpstr>
      <vt:lpstr>Set up</vt:lpstr>
      <vt:lpstr>Interactive Lab</vt:lpstr>
      <vt:lpstr>Uncle Rico's Gaming Alcove</vt:lpstr>
      <vt:lpstr>The Transition To Digital</vt:lpstr>
      <vt:lpstr>Our Roles &amp; Goals</vt:lpstr>
      <vt:lpstr>Interactive Lab</vt:lpstr>
      <vt:lpstr>Closing Remarks</vt:lpstr>
      <vt:lpstr>Recap</vt:lpstr>
      <vt:lpstr>Q&amp;A</vt:lpstr>
      <vt:lpstr>GraphQL Primer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</dc:title>
  <dc:creator/>
  <cp:revision>1586</cp:revision>
  <dcterms:created xsi:type="dcterms:W3CDTF">2024-04-06T16:10:58Z</dcterms:created>
  <dcterms:modified xsi:type="dcterms:W3CDTF">2024-04-16T02:02:50Z</dcterms:modified>
</cp:coreProperties>
</file>